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al Bold" panose="020B0604020202020204" charset="-94"/>
      <p:regular r:id="rId10"/>
    </p:embeddedFont>
    <p:embeddedFont>
      <p:font typeface="Arimo Bold" panose="020B0604020202020204" charset="0"/>
      <p:regular r:id="rId11"/>
    </p:embeddedFont>
    <p:embeddedFont>
      <p:font typeface="Raleway" pitchFamily="2" charset="-94"/>
      <p:regular r:id="rId12"/>
    </p:embeddedFont>
    <p:embeddedFont>
      <p:font typeface="Raleway Bold" panose="020B0604020202020204" charset="-9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29"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533C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657" r="657"/>
          <a:stretch>
            <a:fillRect/>
          </a:stretch>
        </p:blipFill>
        <p:spPr>
          <a:xfrm>
            <a:off x="6579934" y="0"/>
            <a:ext cx="18047368" cy="10287000"/>
          </a:xfrm>
          <a:prstGeom prst="rect">
            <a:avLst/>
          </a:prstGeom>
        </p:spPr>
      </p:pic>
      <p:grpSp>
        <p:nvGrpSpPr>
          <p:cNvPr id="3" name="Group 3"/>
          <p:cNvGrpSpPr/>
          <p:nvPr/>
        </p:nvGrpSpPr>
        <p:grpSpPr>
          <a:xfrm>
            <a:off x="0" y="0"/>
            <a:ext cx="6579934" cy="10287000"/>
            <a:chOff x="0" y="0"/>
            <a:chExt cx="1732987" cy="2709333"/>
          </a:xfrm>
        </p:grpSpPr>
        <p:sp>
          <p:nvSpPr>
            <p:cNvPr id="4" name="Freeform 4"/>
            <p:cNvSpPr/>
            <p:nvPr/>
          </p:nvSpPr>
          <p:spPr>
            <a:xfrm>
              <a:off x="0" y="0"/>
              <a:ext cx="1732987" cy="2709333"/>
            </a:xfrm>
            <a:custGeom>
              <a:avLst/>
              <a:gdLst/>
              <a:ahLst/>
              <a:cxnLst/>
              <a:rect l="l" t="t" r="r" b="b"/>
              <a:pathLst>
                <a:path w="1732987" h="2709333">
                  <a:moveTo>
                    <a:pt x="0" y="0"/>
                  </a:moveTo>
                  <a:lnTo>
                    <a:pt x="1732987" y="0"/>
                  </a:lnTo>
                  <a:lnTo>
                    <a:pt x="1732987" y="2709333"/>
                  </a:lnTo>
                  <a:lnTo>
                    <a:pt x="0" y="2709333"/>
                  </a:lnTo>
                  <a:close/>
                </a:path>
              </a:pathLst>
            </a:custGeom>
            <a:gradFill rotWithShape="1">
              <a:gsLst>
                <a:gs pos="0">
                  <a:srgbClr val="3533CD">
                    <a:alpha val="100000"/>
                  </a:srgbClr>
                </a:gs>
                <a:gs pos="100000">
                  <a:srgbClr val="000000">
                    <a:alpha val="100000"/>
                  </a:srgbClr>
                </a:gs>
              </a:gsLst>
              <a:lin ang="0"/>
            </a:gradFill>
          </p:spPr>
          <p:txBody>
            <a:bodyPr/>
            <a:lstStyle/>
            <a:p>
              <a:endParaRPr lang="tr-TR"/>
            </a:p>
          </p:txBody>
        </p:sp>
        <p:sp>
          <p:nvSpPr>
            <p:cNvPr id="5" name="TextBox 5"/>
            <p:cNvSpPr txBox="1"/>
            <p:nvPr/>
          </p:nvSpPr>
          <p:spPr>
            <a:xfrm>
              <a:off x="0" y="-104775"/>
              <a:ext cx="1732987" cy="2814108"/>
            </a:xfrm>
            <a:prstGeom prst="rect">
              <a:avLst/>
            </a:prstGeom>
          </p:spPr>
          <p:txBody>
            <a:bodyPr lIns="50800" tIns="50800" rIns="50800" bIns="50800" rtlCol="0" anchor="ctr"/>
            <a:lstStyle/>
            <a:p>
              <a:pPr algn="ctr">
                <a:lnSpc>
                  <a:spcPts val="2880"/>
                </a:lnSpc>
              </a:pPr>
              <a:endParaRPr/>
            </a:p>
          </p:txBody>
        </p:sp>
      </p:grpSp>
      <p:sp>
        <p:nvSpPr>
          <p:cNvPr id="6" name="TextBox 6"/>
          <p:cNvSpPr txBox="1"/>
          <p:nvPr/>
        </p:nvSpPr>
        <p:spPr>
          <a:xfrm>
            <a:off x="1092061" y="2897041"/>
            <a:ext cx="8051939" cy="4388143"/>
          </a:xfrm>
          <a:prstGeom prst="rect">
            <a:avLst/>
          </a:prstGeom>
        </p:spPr>
        <p:txBody>
          <a:bodyPr lIns="0" tIns="0" rIns="0" bIns="0" rtlCol="0" anchor="t">
            <a:spAutoFit/>
          </a:bodyPr>
          <a:lstStyle/>
          <a:p>
            <a:pPr algn="l">
              <a:lnSpc>
                <a:spcPts val="10951"/>
              </a:lnSpc>
            </a:pPr>
            <a:r>
              <a:rPr lang="en-US" sz="9857" spc="364">
                <a:solidFill>
                  <a:srgbClr val="F6F6F7"/>
                </a:solidFill>
                <a:latin typeface="Arial"/>
                <a:ea typeface="Arial"/>
                <a:cs typeface="Arial"/>
                <a:sym typeface="Arial"/>
              </a:rPr>
              <a:t>Yapay Zeka Destekli: </a:t>
            </a:r>
            <a:r>
              <a:rPr lang="en-US" sz="9857" b="1" spc="364">
                <a:solidFill>
                  <a:srgbClr val="F6F6F7"/>
                </a:solidFill>
                <a:latin typeface="Arial Bold"/>
                <a:ea typeface="Arial Bold"/>
                <a:cs typeface="Arial Bold"/>
                <a:sym typeface="Arial Bold"/>
              </a:rPr>
              <a:t>Yol Asistanı</a:t>
            </a:r>
          </a:p>
        </p:txBody>
      </p:sp>
      <p:sp>
        <p:nvSpPr>
          <p:cNvPr id="7" name="TextBox 7"/>
          <p:cNvSpPr txBox="1"/>
          <p:nvPr/>
        </p:nvSpPr>
        <p:spPr>
          <a:xfrm>
            <a:off x="1092061" y="8717167"/>
            <a:ext cx="6236242" cy="541133"/>
          </a:xfrm>
          <a:prstGeom prst="rect">
            <a:avLst/>
          </a:prstGeom>
        </p:spPr>
        <p:txBody>
          <a:bodyPr lIns="0" tIns="0" rIns="0" bIns="0" rtlCol="0" anchor="t">
            <a:spAutoFit/>
          </a:bodyPr>
          <a:lstStyle/>
          <a:p>
            <a:pPr algn="l">
              <a:lnSpc>
                <a:spcPts val="4247"/>
              </a:lnSpc>
            </a:pPr>
            <a:r>
              <a:rPr lang="en-US" sz="3527" b="1" spc="144" dirty="0">
                <a:solidFill>
                  <a:srgbClr val="F6F6F7"/>
                </a:solidFill>
                <a:latin typeface="Raleway Bold"/>
                <a:ea typeface="Raleway Bold"/>
                <a:cs typeface="Raleway Bold"/>
                <a:sym typeface="Raleway Bold"/>
              </a:rPr>
              <a:t>Baran Kanat</a:t>
            </a:r>
          </a:p>
        </p:txBody>
      </p:sp>
      <p:sp>
        <p:nvSpPr>
          <p:cNvPr id="8" name="TextBox 8"/>
          <p:cNvSpPr txBox="1"/>
          <p:nvPr/>
        </p:nvSpPr>
        <p:spPr>
          <a:xfrm>
            <a:off x="1028700" y="1041282"/>
            <a:ext cx="5428298" cy="1074533"/>
          </a:xfrm>
          <a:prstGeom prst="rect">
            <a:avLst/>
          </a:prstGeom>
        </p:spPr>
        <p:txBody>
          <a:bodyPr lIns="0" tIns="0" rIns="0" bIns="0" rtlCol="0" anchor="t">
            <a:spAutoFit/>
          </a:bodyPr>
          <a:lstStyle/>
          <a:p>
            <a:pPr algn="l">
              <a:lnSpc>
                <a:spcPts val="4247"/>
              </a:lnSpc>
            </a:pPr>
            <a:r>
              <a:rPr lang="en-US" sz="3527" b="1" spc="144">
                <a:solidFill>
                  <a:srgbClr val="F6F6F7"/>
                </a:solidFill>
                <a:latin typeface="Raleway Bold"/>
                <a:ea typeface="Raleway Bold"/>
                <a:cs typeface="Raleway Bold"/>
                <a:sym typeface="Raleway Bold"/>
              </a:rPr>
              <a:t>Görüntü İşlemeye Giriş</a:t>
            </a:r>
            <a:r>
              <a:rPr lang="en-US" sz="3527" spc="144">
                <a:solidFill>
                  <a:srgbClr val="F6F6F7"/>
                </a:solidFill>
                <a:latin typeface="Raleway"/>
                <a:ea typeface="Raleway"/>
                <a:cs typeface="Raleway"/>
                <a:sym typeface="Raleway"/>
              </a:rPr>
              <a:t> </a:t>
            </a:r>
          </a:p>
          <a:p>
            <a:pPr algn="l">
              <a:lnSpc>
                <a:spcPts val="4247"/>
              </a:lnSpc>
            </a:pPr>
            <a:r>
              <a:rPr lang="en-US" sz="3527" spc="144">
                <a:solidFill>
                  <a:srgbClr val="F6F6F7"/>
                </a:solidFill>
                <a:latin typeface="Raleway"/>
                <a:ea typeface="Raleway"/>
                <a:cs typeface="Raleway"/>
                <a:sym typeface="Raleway"/>
              </a:rPr>
              <a:t>Dersi Proje Ödevi</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grpSp>
        <p:nvGrpSpPr>
          <p:cNvPr id="2" name="Group 2"/>
          <p:cNvGrpSpPr/>
          <p:nvPr/>
        </p:nvGrpSpPr>
        <p:grpSpPr>
          <a:xfrm>
            <a:off x="-435497" y="-120329"/>
            <a:ext cx="7532727" cy="10855961"/>
            <a:chOff x="0" y="0"/>
            <a:chExt cx="918396" cy="1323567"/>
          </a:xfrm>
        </p:grpSpPr>
        <p:sp>
          <p:nvSpPr>
            <p:cNvPr id="3" name="Freeform 3"/>
            <p:cNvSpPr/>
            <p:nvPr/>
          </p:nvSpPr>
          <p:spPr>
            <a:xfrm>
              <a:off x="0" y="0"/>
              <a:ext cx="918396" cy="1323567"/>
            </a:xfrm>
            <a:custGeom>
              <a:avLst/>
              <a:gdLst/>
              <a:ahLst/>
              <a:cxnLst/>
              <a:rect l="l" t="t" r="r" b="b"/>
              <a:pathLst>
                <a:path w="918396" h="1323567">
                  <a:moveTo>
                    <a:pt x="0" y="0"/>
                  </a:moveTo>
                  <a:lnTo>
                    <a:pt x="918396" y="0"/>
                  </a:lnTo>
                  <a:lnTo>
                    <a:pt x="918396" y="1323567"/>
                  </a:lnTo>
                  <a:lnTo>
                    <a:pt x="0" y="1323567"/>
                  </a:lnTo>
                  <a:close/>
                </a:path>
              </a:pathLst>
            </a:custGeom>
            <a:blipFill>
              <a:blip r:embed="rId2"/>
              <a:stretch>
                <a:fillRect l="-58035" r="-58035"/>
              </a:stretch>
            </a:blipFill>
          </p:spPr>
          <p:txBody>
            <a:bodyPr/>
            <a:lstStyle/>
            <a:p>
              <a:endParaRPr lang="tr-TR"/>
            </a:p>
          </p:txBody>
        </p:sp>
      </p:grpSp>
      <p:sp>
        <p:nvSpPr>
          <p:cNvPr id="4" name="TextBox 4"/>
          <p:cNvSpPr txBox="1"/>
          <p:nvPr/>
        </p:nvSpPr>
        <p:spPr>
          <a:xfrm>
            <a:off x="8168936" y="1000221"/>
            <a:ext cx="8051939" cy="2997493"/>
          </a:xfrm>
          <a:prstGeom prst="rect">
            <a:avLst/>
          </a:prstGeom>
        </p:spPr>
        <p:txBody>
          <a:bodyPr lIns="0" tIns="0" rIns="0" bIns="0" rtlCol="0" anchor="t">
            <a:spAutoFit/>
          </a:bodyPr>
          <a:lstStyle/>
          <a:p>
            <a:pPr algn="l">
              <a:lnSpc>
                <a:spcPts val="10951"/>
              </a:lnSpc>
            </a:pPr>
            <a:r>
              <a:rPr lang="en-US" sz="9857" spc="364">
                <a:solidFill>
                  <a:srgbClr val="F6F6F7"/>
                </a:solidFill>
                <a:latin typeface="Arial"/>
                <a:ea typeface="Arial"/>
                <a:cs typeface="Arial"/>
                <a:sym typeface="Arial"/>
              </a:rPr>
              <a:t>Kısaca:</a:t>
            </a:r>
            <a:r>
              <a:rPr lang="en-US" sz="9857" b="1" spc="364">
                <a:solidFill>
                  <a:srgbClr val="F6F6F7"/>
                </a:solidFill>
                <a:latin typeface="Arial Bold"/>
                <a:ea typeface="Arial Bold"/>
                <a:cs typeface="Arial Bold"/>
                <a:sym typeface="Arial Bold"/>
              </a:rPr>
              <a:t>Yol Asistanı</a:t>
            </a:r>
          </a:p>
        </p:txBody>
      </p:sp>
      <p:sp>
        <p:nvSpPr>
          <p:cNvPr id="5" name="TextBox 5"/>
          <p:cNvSpPr txBox="1"/>
          <p:nvPr/>
        </p:nvSpPr>
        <p:spPr>
          <a:xfrm>
            <a:off x="8168936" y="4205000"/>
            <a:ext cx="9350141" cy="4977004"/>
          </a:xfrm>
          <a:prstGeom prst="rect">
            <a:avLst/>
          </a:prstGeom>
        </p:spPr>
        <p:txBody>
          <a:bodyPr lIns="0" tIns="0" rIns="0" bIns="0" rtlCol="0" anchor="t">
            <a:spAutoFit/>
          </a:bodyPr>
          <a:lstStyle/>
          <a:p>
            <a:pPr algn="just">
              <a:lnSpc>
                <a:spcPts val="4910"/>
              </a:lnSpc>
            </a:pPr>
            <a:r>
              <a:rPr lang="en-US" sz="2999" spc="218">
                <a:solidFill>
                  <a:srgbClr val="F6F6F7"/>
                </a:solidFill>
                <a:latin typeface="Arial"/>
                <a:ea typeface="Arial"/>
                <a:cs typeface="Arial"/>
                <a:sym typeface="Arial"/>
              </a:rPr>
              <a:t>Sürüş sırasında ortaya çıkan </a:t>
            </a:r>
            <a:r>
              <a:rPr lang="en-US" sz="2999" b="1" spc="218">
                <a:solidFill>
                  <a:srgbClr val="F6F6F7"/>
                </a:solidFill>
                <a:latin typeface="Arial Bold"/>
                <a:ea typeface="Arial Bold"/>
                <a:cs typeface="Arial Bold"/>
                <a:sym typeface="Arial Bold"/>
              </a:rPr>
              <a:t>uyku hali</a:t>
            </a:r>
            <a:r>
              <a:rPr lang="en-US" sz="2999" spc="218">
                <a:solidFill>
                  <a:srgbClr val="F6F6F7"/>
                </a:solidFill>
                <a:latin typeface="Arial"/>
                <a:ea typeface="Arial"/>
                <a:cs typeface="Arial"/>
                <a:sym typeface="Arial"/>
              </a:rPr>
              <a:t> ve </a:t>
            </a:r>
            <a:r>
              <a:rPr lang="en-US" sz="2999" b="1" spc="218">
                <a:solidFill>
                  <a:srgbClr val="F6F6F7"/>
                </a:solidFill>
                <a:latin typeface="Arial Bold"/>
                <a:ea typeface="Arial Bold"/>
                <a:cs typeface="Arial Bold"/>
                <a:sym typeface="Arial Bold"/>
              </a:rPr>
              <a:t>dikkat dağınıklığı</a:t>
            </a:r>
            <a:r>
              <a:rPr lang="en-US" sz="2999" spc="218">
                <a:solidFill>
                  <a:srgbClr val="F6F6F7"/>
                </a:solidFill>
                <a:latin typeface="Arial"/>
                <a:ea typeface="Arial"/>
                <a:cs typeface="Arial"/>
                <a:sym typeface="Arial"/>
              </a:rPr>
              <a:t>, ciddi kazalara yol açan başlıca risklerdendir. Bu uygulama, araç kullanırken sürücünün göz hareketlerini ve yüz ifadelerini analiz ederek, uykulu veya stresli durumları tespit eder ve gerekli uyarıları yaparak güvenli sürüşü destekler.</a:t>
            </a:r>
          </a:p>
          <a:p>
            <a:pPr algn="just">
              <a:lnSpc>
                <a:spcPts val="4910"/>
              </a:lnSpc>
            </a:pPr>
            <a:endParaRPr lang="en-US" sz="2999" spc="218">
              <a:solidFill>
                <a:srgbClr val="F6F6F7"/>
              </a:solidFill>
              <a:latin typeface="Arial"/>
              <a:ea typeface="Arial"/>
              <a:cs typeface="Arial"/>
              <a:sym typeface="Arial"/>
            </a:endParaRPr>
          </a:p>
        </p:txBody>
      </p:sp>
      <p:sp>
        <p:nvSpPr>
          <p:cNvPr id="6" name="AutoShape 6"/>
          <p:cNvSpPr/>
          <p:nvPr/>
        </p:nvSpPr>
        <p:spPr>
          <a:xfrm>
            <a:off x="7881631" y="1104996"/>
            <a:ext cx="0" cy="8077008"/>
          </a:xfrm>
          <a:prstGeom prst="line">
            <a:avLst/>
          </a:prstGeom>
          <a:ln w="38100" cap="flat">
            <a:solidFill>
              <a:srgbClr val="FFFFFF"/>
            </a:solidFill>
            <a:prstDash val="solid"/>
            <a:headEnd type="none" w="sm" len="sm"/>
            <a:tailEnd type="none" w="sm" len="sm"/>
          </a:ln>
        </p:spPr>
        <p:txBody>
          <a:bodyPr/>
          <a:lstStyle/>
          <a:p>
            <a:endParaRPr lang="tr-T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grpSp>
        <p:nvGrpSpPr>
          <p:cNvPr id="2" name="Group 2"/>
          <p:cNvGrpSpPr/>
          <p:nvPr/>
        </p:nvGrpSpPr>
        <p:grpSpPr>
          <a:xfrm>
            <a:off x="1032490" y="2944829"/>
            <a:ext cx="6584258" cy="2861931"/>
            <a:chOff x="0" y="0"/>
            <a:chExt cx="8779011" cy="3815908"/>
          </a:xfrm>
        </p:grpSpPr>
        <p:pic>
          <p:nvPicPr>
            <p:cNvPr id="3" name="Picture 3"/>
            <p:cNvPicPr>
              <a:picLocks noChangeAspect="1"/>
            </p:cNvPicPr>
            <p:nvPr/>
          </p:nvPicPr>
          <p:blipFill>
            <a:blip r:embed="rId2"/>
            <a:srcRect t="17379" b="17379"/>
            <a:stretch>
              <a:fillRect/>
            </a:stretch>
          </p:blipFill>
          <p:spPr>
            <a:xfrm>
              <a:off x="0" y="0"/>
              <a:ext cx="8779011" cy="3815908"/>
            </a:xfrm>
            <a:prstGeom prst="rect">
              <a:avLst/>
            </a:prstGeom>
          </p:spPr>
        </p:pic>
      </p:grpSp>
      <p:grpSp>
        <p:nvGrpSpPr>
          <p:cNvPr id="4" name="Group 4"/>
          <p:cNvGrpSpPr/>
          <p:nvPr/>
        </p:nvGrpSpPr>
        <p:grpSpPr>
          <a:xfrm>
            <a:off x="9201150" y="2944829"/>
            <a:ext cx="7319921" cy="2861931"/>
            <a:chOff x="0" y="0"/>
            <a:chExt cx="9759895" cy="3815908"/>
          </a:xfrm>
        </p:grpSpPr>
        <p:pic>
          <p:nvPicPr>
            <p:cNvPr id="5" name="Picture 5"/>
            <p:cNvPicPr>
              <a:picLocks noChangeAspect="1"/>
            </p:cNvPicPr>
            <p:nvPr/>
          </p:nvPicPr>
          <p:blipFill>
            <a:blip r:embed="rId3"/>
            <a:srcRect t="4137" b="4137"/>
            <a:stretch>
              <a:fillRect/>
            </a:stretch>
          </p:blipFill>
          <p:spPr>
            <a:xfrm>
              <a:off x="0" y="0"/>
              <a:ext cx="9759895" cy="3815908"/>
            </a:xfrm>
            <a:prstGeom prst="rect">
              <a:avLst/>
            </a:prstGeom>
          </p:spPr>
        </p:pic>
      </p:grpSp>
      <p:sp>
        <p:nvSpPr>
          <p:cNvPr id="6" name="AutoShape 6"/>
          <p:cNvSpPr/>
          <p:nvPr/>
        </p:nvSpPr>
        <p:spPr>
          <a:xfrm>
            <a:off x="1028700" y="6348004"/>
            <a:ext cx="6588048" cy="28575"/>
          </a:xfrm>
          <a:prstGeom prst="line">
            <a:avLst/>
          </a:prstGeom>
          <a:ln w="28575" cap="rnd">
            <a:solidFill>
              <a:srgbClr val="F0F1F0"/>
            </a:solidFill>
            <a:prstDash val="solid"/>
            <a:headEnd type="none" w="sm" len="sm"/>
            <a:tailEnd type="none" w="sm" len="sm"/>
          </a:ln>
        </p:spPr>
        <p:txBody>
          <a:bodyPr/>
          <a:lstStyle/>
          <a:p>
            <a:endParaRPr lang="tr-TR"/>
          </a:p>
        </p:txBody>
      </p:sp>
      <p:sp>
        <p:nvSpPr>
          <p:cNvPr id="7" name="AutoShape 7"/>
          <p:cNvSpPr/>
          <p:nvPr/>
        </p:nvSpPr>
        <p:spPr>
          <a:xfrm>
            <a:off x="9201150" y="6376579"/>
            <a:ext cx="7319921" cy="0"/>
          </a:xfrm>
          <a:prstGeom prst="line">
            <a:avLst/>
          </a:prstGeom>
          <a:ln w="28575" cap="rnd">
            <a:solidFill>
              <a:srgbClr val="F0F1F0"/>
            </a:solidFill>
            <a:prstDash val="solid"/>
            <a:headEnd type="none" w="sm" len="sm"/>
            <a:tailEnd type="none" w="sm" len="sm"/>
          </a:ln>
        </p:spPr>
        <p:txBody>
          <a:bodyPr/>
          <a:lstStyle/>
          <a:p>
            <a:endParaRPr lang="tr-TR"/>
          </a:p>
        </p:txBody>
      </p:sp>
      <p:grpSp>
        <p:nvGrpSpPr>
          <p:cNvPr id="8" name="Group 8"/>
          <p:cNvGrpSpPr/>
          <p:nvPr/>
        </p:nvGrpSpPr>
        <p:grpSpPr>
          <a:xfrm>
            <a:off x="1032490" y="6703954"/>
            <a:ext cx="6584258" cy="3392546"/>
            <a:chOff x="0" y="0"/>
            <a:chExt cx="8779011" cy="4523394"/>
          </a:xfrm>
        </p:grpSpPr>
        <p:sp>
          <p:nvSpPr>
            <p:cNvPr id="9" name="TextBox 9"/>
            <p:cNvSpPr txBox="1"/>
            <p:nvPr/>
          </p:nvSpPr>
          <p:spPr>
            <a:xfrm>
              <a:off x="0" y="-47625"/>
              <a:ext cx="8779011" cy="530225"/>
            </a:xfrm>
            <a:prstGeom prst="rect">
              <a:avLst/>
            </a:prstGeom>
          </p:spPr>
          <p:txBody>
            <a:bodyPr lIns="0" tIns="0" rIns="0" bIns="0" rtlCol="0" anchor="t">
              <a:spAutoFit/>
            </a:bodyPr>
            <a:lstStyle/>
            <a:p>
              <a:pPr marL="0" lvl="0" indent="0" algn="l">
                <a:lnSpc>
                  <a:spcPts val="2879"/>
                </a:lnSpc>
              </a:pPr>
              <a:r>
                <a:rPr lang="en-US" sz="2400" b="1" spc="84">
                  <a:solidFill>
                    <a:srgbClr val="F0F1F0"/>
                  </a:solidFill>
                  <a:latin typeface="Arial Bold"/>
                  <a:ea typeface="Arial Bold"/>
                  <a:cs typeface="Arial Bold"/>
                  <a:sym typeface="Arial Bold"/>
                </a:rPr>
                <a:t>Uyku Kontrolü</a:t>
              </a:r>
            </a:p>
          </p:txBody>
        </p:sp>
        <p:sp>
          <p:nvSpPr>
            <p:cNvPr id="10" name="TextBox 10"/>
            <p:cNvSpPr txBox="1"/>
            <p:nvPr/>
          </p:nvSpPr>
          <p:spPr>
            <a:xfrm>
              <a:off x="0" y="597824"/>
              <a:ext cx="8779011" cy="3925570"/>
            </a:xfrm>
            <a:prstGeom prst="rect">
              <a:avLst/>
            </a:prstGeom>
          </p:spPr>
          <p:txBody>
            <a:bodyPr lIns="0" tIns="0" rIns="0" bIns="0" rtlCol="0" anchor="t">
              <a:spAutoFit/>
            </a:bodyPr>
            <a:lstStyle/>
            <a:p>
              <a:pPr marL="0" lvl="0" indent="0" algn="just">
                <a:lnSpc>
                  <a:spcPts val="3359"/>
                </a:lnSpc>
              </a:pPr>
              <a:r>
                <a:rPr lang="en-US" sz="2400" spc="175">
                  <a:solidFill>
                    <a:srgbClr val="F0F1F0"/>
                  </a:solidFill>
                  <a:latin typeface="Arial"/>
                  <a:ea typeface="Arial"/>
                  <a:cs typeface="Arial"/>
                  <a:sym typeface="Arial"/>
                </a:rPr>
                <a:t>Sürücünün </a:t>
              </a:r>
              <a:r>
                <a:rPr lang="en-US" sz="2400" b="1" spc="175">
                  <a:solidFill>
                    <a:srgbClr val="F0F1F0"/>
                  </a:solidFill>
                  <a:latin typeface="Arial Bold"/>
                  <a:ea typeface="Arial Bold"/>
                  <a:cs typeface="Arial Bold"/>
                  <a:sym typeface="Arial Bold"/>
                </a:rPr>
                <a:t>göz </a:t>
              </a:r>
              <a:r>
                <a:rPr lang="en-US" sz="2400" b="1" strike="noStrike" spc="175">
                  <a:solidFill>
                    <a:srgbClr val="F0F1F0"/>
                  </a:solidFill>
                  <a:latin typeface="Arial Bold"/>
                  <a:ea typeface="Arial Bold"/>
                  <a:cs typeface="Arial Bold"/>
                  <a:sym typeface="Arial Bold"/>
                </a:rPr>
                <a:t>açıklık seviyesini (Eye Aspect Ratio - EAR)</a:t>
              </a:r>
              <a:r>
                <a:rPr lang="en-US" sz="2400" strike="noStrike" spc="175">
                  <a:solidFill>
                    <a:srgbClr val="F0F1F0"/>
                  </a:solidFill>
                  <a:latin typeface="Arial"/>
                  <a:ea typeface="Arial"/>
                  <a:cs typeface="Arial"/>
                  <a:sym typeface="Arial"/>
                </a:rPr>
                <a:t> sürekli takip eder. Gözlerin belirli bir süre boyunca kapalı kalması durumunda, sürücünün uykulu olabileceğini tespit ederek yüksek sesli uyarı verir ve dikkat kaybını önler.</a:t>
              </a:r>
            </a:p>
            <a:p>
              <a:pPr marL="0" lvl="0" indent="0" algn="just">
                <a:lnSpc>
                  <a:spcPts val="3359"/>
                </a:lnSpc>
              </a:pPr>
              <a:endParaRPr lang="en-US" sz="2400" strike="noStrike" spc="175">
                <a:solidFill>
                  <a:srgbClr val="F0F1F0"/>
                </a:solidFill>
                <a:latin typeface="Arial"/>
                <a:ea typeface="Arial"/>
                <a:cs typeface="Arial"/>
                <a:sym typeface="Arial"/>
              </a:endParaRPr>
            </a:p>
          </p:txBody>
        </p:sp>
      </p:grpSp>
      <p:sp>
        <p:nvSpPr>
          <p:cNvPr id="11" name="TextBox 11"/>
          <p:cNvSpPr txBox="1"/>
          <p:nvPr/>
        </p:nvSpPr>
        <p:spPr>
          <a:xfrm>
            <a:off x="1028700" y="942975"/>
            <a:ext cx="16230600" cy="1300099"/>
          </a:xfrm>
          <a:prstGeom prst="rect">
            <a:avLst/>
          </a:prstGeom>
        </p:spPr>
        <p:txBody>
          <a:bodyPr lIns="0" tIns="0" rIns="0" bIns="0" rtlCol="0" anchor="t">
            <a:spAutoFit/>
          </a:bodyPr>
          <a:lstStyle/>
          <a:p>
            <a:pPr marL="0" lvl="0" indent="0" algn="l">
              <a:lnSpc>
                <a:spcPts val="8888"/>
              </a:lnSpc>
              <a:spcBef>
                <a:spcPct val="0"/>
              </a:spcBef>
            </a:pPr>
            <a:r>
              <a:rPr lang="en-US" sz="8000" b="1" spc="296">
                <a:solidFill>
                  <a:srgbClr val="F6F6F7"/>
                </a:solidFill>
                <a:latin typeface="Arial Bold"/>
                <a:ea typeface="Arial Bold"/>
                <a:cs typeface="Arial Bold"/>
                <a:sym typeface="Arial Bold"/>
              </a:rPr>
              <a:t>Yol Asistani </a:t>
            </a:r>
            <a:r>
              <a:rPr lang="en-US" sz="8000" spc="296">
                <a:solidFill>
                  <a:srgbClr val="F6F6F7"/>
                </a:solidFill>
                <a:latin typeface="Arial"/>
                <a:ea typeface="Arial"/>
                <a:cs typeface="Arial"/>
                <a:sym typeface="Arial"/>
              </a:rPr>
              <a:t>Neler Yapıyor?</a:t>
            </a:r>
          </a:p>
        </p:txBody>
      </p:sp>
      <p:grpSp>
        <p:nvGrpSpPr>
          <p:cNvPr id="12" name="Group 12"/>
          <p:cNvGrpSpPr/>
          <p:nvPr/>
        </p:nvGrpSpPr>
        <p:grpSpPr>
          <a:xfrm>
            <a:off x="9201150" y="6703954"/>
            <a:ext cx="7319921" cy="3392546"/>
            <a:chOff x="0" y="0"/>
            <a:chExt cx="9759895" cy="4523394"/>
          </a:xfrm>
        </p:grpSpPr>
        <p:sp>
          <p:nvSpPr>
            <p:cNvPr id="13" name="TextBox 13"/>
            <p:cNvSpPr txBox="1"/>
            <p:nvPr/>
          </p:nvSpPr>
          <p:spPr>
            <a:xfrm>
              <a:off x="0" y="-47625"/>
              <a:ext cx="9759895" cy="530225"/>
            </a:xfrm>
            <a:prstGeom prst="rect">
              <a:avLst/>
            </a:prstGeom>
          </p:spPr>
          <p:txBody>
            <a:bodyPr lIns="0" tIns="0" rIns="0" bIns="0" rtlCol="0" anchor="t">
              <a:spAutoFit/>
            </a:bodyPr>
            <a:lstStyle/>
            <a:p>
              <a:pPr marL="0" lvl="0" indent="0" algn="l">
                <a:lnSpc>
                  <a:spcPts val="2879"/>
                </a:lnSpc>
              </a:pPr>
              <a:r>
                <a:rPr lang="en-US" sz="2400" b="1" spc="84">
                  <a:solidFill>
                    <a:srgbClr val="F0F1F0"/>
                  </a:solidFill>
                  <a:latin typeface="Arial Bold"/>
                  <a:ea typeface="Arial Bold"/>
                  <a:cs typeface="Arial Bold"/>
                  <a:sym typeface="Arial Bold"/>
                </a:rPr>
                <a:t>Duygu Analizi</a:t>
              </a:r>
            </a:p>
          </p:txBody>
        </p:sp>
        <p:sp>
          <p:nvSpPr>
            <p:cNvPr id="14" name="TextBox 14"/>
            <p:cNvSpPr txBox="1"/>
            <p:nvPr/>
          </p:nvSpPr>
          <p:spPr>
            <a:xfrm>
              <a:off x="0" y="597824"/>
              <a:ext cx="9759895" cy="3925570"/>
            </a:xfrm>
            <a:prstGeom prst="rect">
              <a:avLst/>
            </a:prstGeom>
          </p:spPr>
          <p:txBody>
            <a:bodyPr lIns="0" tIns="0" rIns="0" bIns="0" rtlCol="0" anchor="t">
              <a:spAutoFit/>
            </a:bodyPr>
            <a:lstStyle/>
            <a:p>
              <a:pPr marL="0" lvl="0" indent="0" algn="just">
                <a:lnSpc>
                  <a:spcPts val="3359"/>
                </a:lnSpc>
              </a:pPr>
              <a:r>
                <a:rPr lang="en-US" sz="2400" spc="175">
                  <a:solidFill>
                    <a:srgbClr val="F0F1F0"/>
                  </a:solidFill>
                  <a:latin typeface="Arial"/>
                  <a:ea typeface="Arial"/>
                  <a:cs typeface="Arial"/>
                  <a:sym typeface="Arial"/>
                </a:rPr>
                <a:t>Sürücünün yüz if</a:t>
              </a:r>
              <a:r>
                <a:rPr lang="en-US" sz="2400" strike="noStrike" spc="175">
                  <a:solidFill>
                    <a:srgbClr val="F0F1F0"/>
                  </a:solidFill>
                  <a:latin typeface="Arial"/>
                  <a:ea typeface="Arial"/>
                  <a:cs typeface="Arial"/>
                  <a:sym typeface="Arial"/>
                </a:rPr>
                <a:t>adelerini analiz ederek </a:t>
              </a:r>
              <a:r>
                <a:rPr lang="en-US" sz="2400" b="1" strike="noStrike" spc="175">
                  <a:solidFill>
                    <a:srgbClr val="F0F1F0"/>
                  </a:solidFill>
                  <a:latin typeface="Arial Bold"/>
                  <a:ea typeface="Arial Bold"/>
                  <a:cs typeface="Arial Bold"/>
                  <a:sym typeface="Arial Bold"/>
                </a:rPr>
                <a:t>öfke </a:t>
              </a:r>
              <a:r>
                <a:rPr lang="en-US" sz="2400" strike="noStrike" spc="175">
                  <a:solidFill>
                    <a:srgbClr val="F0F1F0"/>
                  </a:solidFill>
                  <a:latin typeface="Arial"/>
                  <a:ea typeface="Arial"/>
                  <a:cs typeface="Arial"/>
                  <a:sym typeface="Arial"/>
                </a:rPr>
                <a:t>veya </a:t>
              </a:r>
              <a:r>
                <a:rPr lang="en-US" sz="2400" b="1" strike="noStrike" spc="175">
                  <a:solidFill>
                    <a:srgbClr val="F0F1F0"/>
                  </a:solidFill>
                  <a:latin typeface="Arial Bold"/>
                  <a:ea typeface="Arial Bold"/>
                  <a:cs typeface="Arial Bold"/>
                  <a:sym typeface="Arial Bold"/>
                </a:rPr>
                <a:t>üzüntü </a:t>
              </a:r>
              <a:r>
                <a:rPr lang="en-US" sz="2400" strike="noStrike" spc="175">
                  <a:solidFill>
                    <a:srgbClr val="F0F1F0"/>
                  </a:solidFill>
                  <a:latin typeface="Arial"/>
                  <a:ea typeface="Arial"/>
                  <a:cs typeface="Arial"/>
                  <a:sym typeface="Arial"/>
                </a:rPr>
                <a:t>durumlarını algılar. Bu olumsuz </a:t>
              </a:r>
              <a:r>
                <a:rPr lang="en-US" sz="2400" b="1" strike="noStrike" spc="175">
                  <a:solidFill>
                    <a:srgbClr val="F0F1F0"/>
                  </a:solidFill>
                  <a:latin typeface="Arial Bold"/>
                  <a:ea typeface="Arial Bold"/>
                  <a:cs typeface="Arial Bold"/>
                  <a:sym typeface="Arial Bold"/>
                </a:rPr>
                <a:t>duygular tespit</a:t>
              </a:r>
              <a:r>
                <a:rPr lang="en-US" sz="2400" strike="noStrike" spc="175">
                  <a:solidFill>
                    <a:srgbClr val="F0F1F0"/>
                  </a:solidFill>
                  <a:latin typeface="Arial"/>
                  <a:ea typeface="Arial"/>
                  <a:cs typeface="Arial"/>
                  <a:sym typeface="Arial"/>
                </a:rPr>
                <a:t> edildiğinde, sürücünün psikolojik durumunu dengelemek amacıyla otomatik olarak uygun rahatlatıcı veya motive edici sesler çalar.</a:t>
              </a:r>
            </a:p>
            <a:p>
              <a:pPr marL="0" lvl="0" indent="0" algn="just">
                <a:lnSpc>
                  <a:spcPts val="3359"/>
                </a:lnSpc>
              </a:pPr>
              <a:endParaRPr lang="en-US" sz="2400" strike="noStrike" spc="175">
                <a:solidFill>
                  <a:srgbClr val="F0F1F0"/>
                </a:solidFill>
                <a:latin typeface="Arial"/>
                <a:ea typeface="Arial"/>
                <a:cs typeface="Arial"/>
                <a:sym typeface="Arial"/>
              </a:endParaRPr>
            </a:p>
          </p:txBody>
        </p:sp>
      </p:gr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1028700" y="5597586"/>
            <a:ext cx="16230596" cy="0"/>
          </a:xfrm>
          <a:prstGeom prst="line">
            <a:avLst/>
          </a:prstGeom>
          <a:ln w="9525" cap="rnd">
            <a:solidFill>
              <a:srgbClr val="F2F3F3"/>
            </a:solidFill>
            <a:prstDash val="solid"/>
            <a:headEnd type="none" w="sm" len="sm"/>
            <a:tailEnd type="none" w="sm" len="sm"/>
          </a:ln>
        </p:spPr>
        <p:txBody>
          <a:bodyPr/>
          <a:lstStyle/>
          <a:p>
            <a:endParaRPr lang="tr-TR"/>
          </a:p>
        </p:txBody>
      </p:sp>
      <p:sp>
        <p:nvSpPr>
          <p:cNvPr id="3" name="Freeform 3"/>
          <p:cNvSpPr/>
          <p:nvPr/>
        </p:nvSpPr>
        <p:spPr>
          <a:xfrm>
            <a:off x="10854532" y="580410"/>
            <a:ext cx="5604720" cy="4483776"/>
          </a:xfrm>
          <a:custGeom>
            <a:avLst/>
            <a:gdLst/>
            <a:ahLst/>
            <a:cxnLst/>
            <a:rect l="l" t="t" r="r" b="b"/>
            <a:pathLst>
              <a:path w="5604720" h="4483776">
                <a:moveTo>
                  <a:pt x="0" y="0"/>
                </a:moveTo>
                <a:lnTo>
                  <a:pt x="5604721" y="0"/>
                </a:lnTo>
                <a:lnTo>
                  <a:pt x="5604721" y="4483776"/>
                </a:lnTo>
                <a:lnTo>
                  <a:pt x="0" y="4483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TextBox 4"/>
          <p:cNvSpPr txBox="1"/>
          <p:nvPr/>
        </p:nvSpPr>
        <p:spPr>
          <a:xfrm>
            <a:off x="1050817" y="1386860"/>
            <a:ext cx="16208479" cy="2416175"/>
          </a:xfrm>
          <a:prstGeom prst="rect">
            <a:avLst/>
          </a:prstGeom>
        </p:spPr>
        <p:txBody>
          <a:bodyPr lIns="0" tIns="0" rIns="0" bIns="0" rtlCol="0" anchor="t">
            <a:spAutoFit/>
          </a:bodyPr>
          <a:lstStyle/>
          <a:p>
            <a:pPr algn="l">
              <a:lnSpc>
                <a:spcPts val="8800"/>
              </a:lnSpc>
            </a:pPr>
            <a:r>
              <a:rPr lang="en-US" sz="8000" b="1" spc="376">
                <a:solidFill>
                  <a:srgbClr val="F6F6F7"/>
                </a:solidFill>
                <a:latin typeface="Arial Bold"/>
                <a:ea typeface="Arial Bold"/>
                <a:cs typeface="Arial Bold"/>
                <a:sym typeface="Arial Bold"/>
              </a:rPr>
              <a:t>Yol Asistanı</a:t>
            </a:r>
          </a:p>
          <a:p>
            <a:pPr marL="0" lvl="0" indent="0" algn="l">
              <a:lnSpc>
                <a:spcPts val="8800"/>
              </a:lnSpc>
            </a:pPr>
            <a:r>
              <a:rPr lang="en-US" sz="8000" spc="376">
                <a:solidFill>
                  <a:srgbClr val="F6F6F7"/>
                </a:solidFill>
                <a:latin typeface="Arial"/>
                <a:ea typeface="Arial"/>
                <a:cs typeface="Arial"/>
                <a:sym typeface="Arial"/>
              </a:rPr>
              <a:t>Nasıl Çalışıyor?</a:t>
            </a:r>
          </a:p>
        </p:txBody>
      </p:sp>
      <p:sp>
        <p:nvSpPr>
          <p:cNvPr id="5" name="TextBox 5"/>
          <p:cNvSpPr txBox="1"/>
          <p:nvPr/>
        </p:nvSpPr>
        <p:spPr>
          <a:xfrm>
            <a:off x="1028700" y="6028881"/>
            <a:ext cx="15916898" cy="2098040"/>
          </a:xfrm>
          <a:prstGeom prst="rect">
            <a:avLst/>
          </a:prstGeom>
        </p:spPr>
        <p:txBody>
          <a:bodyPr lIns="0" tIns="0" rIns="0" bIns="0" rtlCol="0" anchor="t">
            <a:spAutoFit/>
          </a:bodyPr>
          <a:lstStyle/>
          <a:p>
            <a:pPr marL="0" lvl="0" indent="0" algn="just">
              <a:lnSpc>
                <a:spcPts val="4059"/>
              </a:lnSpc>
              <a:spcBef>
                <a:spcPct val="0"/>
              </a:spcBef>
            </a:pPr>
            <a:r>
              <a:rPr lang="en-US" sz="2899" b="1" spc="113">
                <a:solidFill>
                  <a:srgbClr val="F6F6F7"/>
                </a:solidFill>
                <a:latin typeface="Arial Bold"/>
                <a:ea typeface="Arial Bold"/>
                <a:cs typeface="Arial Bold"/>
                <a:sym typeface="Arial Bold"/>
              </a:rPr>
              <a:t>Yol Asistanı</a:t>
            </a:r>
            <a:r>
              <a:rPr lang="en-US" sz="2899" spc="113">
                <a:solidFill>
                  <a:srgbClr val="F6F6F7"/>
                </a:solidFill>
                <a:latin typeface="Arial"/>
                <a:ea typeface="Arial"/>
                <a:cs typeface="Arial"/>
                <a:sym typeface="Arial"/>
              </a:rPr>
              <a:t>, sürücü güvenliği ve konforunu artırmak için </a:t>
            </a:r>
            <a:r>
              <a:rPr lang="en-US" sz="2899" b="1" spc="113">
                <a:solidFill>
                  <a:srgbClr val="F6F6F7"/>
                </a:solidFill>
                <a:latin typeface="Arial Bold"/>
                <a:ea typeface="Arial Bold"/>
                <a:cs typeface="Arial Bold"/>
                <a:sym typeface="Arial Bold"/>
              </a:rPr>
              <a:t>yüz tespiti</a:t>
            </a:r>
            <a:r>
              <a:rPr lang="en-US" sz="2899" spc="113">
                <a:solidFill>
                  <a:srgbClr val="F6F6F7"/>
                </a:solidFill>
                <a:latin typeface="Arial"/>
                <a:ea typeface="Arial"/>
                <a:cs typeface="Arial"/>
                <a:sym typeface="Arial"/>
              </a:rPr>
              <a:t> sayesinde, </a:t>
            </a:r>
            <a:r>
              <a:rPr lang="en-US" sz="2899" b="1" spc="113">
                <a:solidFill>
                  <a:srgbClr val="F6F6F7"/>
                </a:solidFill>
                <a:latin typeface="Arial Bold"/>
                <a:ea typeface="Arial Bold"/>
                <a:cs typeface="Arial Bold"/>
                <a:sym typeface="Arial Bold"/>
              </a:rPr>
              <a:t>uyku kontrolü</a:t>
            </a:r>
            <a:r>
              <a:rPr lang="en-US" sz="2899" spc="113">
                <a:solidFill>
                  <a:srgbClr val="F6F6F7"/>
                </a:solidFill>
                <a:latin typeface="Arial"/>
                <a:ea typeface="Arial"/>
                <a:cs typeface="Arial"/>
                <a:sym typeface="Arial"/>
              </a:rPr>
              <a:t> ile yorgunluğu erken tespit eder ve </a:t>
            </a:r>
            <a:r>
              <a:rPr lang="en-US" sz="2899" b="1" spc="113">
                <a:solidFill>
                  <a:srgbClr val="F6F6F7"/>
                </a:solidFill>
                <a:latin typeface="Arial Bold"/>
                <a:ea typeface="Arial Bold"/>
                <a:cs typeface="Arial Bold"/>
                <a:sym typeface="Arial Bold"/>
              </a:rPr>
              <a:t>duygu analizi</a:t>
            </a:r>
            <a:r>
              <a:rPr lang="en-US" sz="2899" spc="113">
                <a:solidFill>
                  <a:srgbClr val="F6F6F7"/>
                </a:solidFill>
                <a:latin typeface="Arial"/>
                <a:ea typeface="Arial"/>
                <a:cs typeface="Arial"/>
                <a:sym typeface="Arial"/>
              </a:rPr>
              <a:t> ile sürücünün ruh haline göre adaptif tepkiler sunar. Tüm bu analizler, modern bilgisayar görüşü ve derin öğrenme teknikleriyle eş zamanlı olarak çalışarak proaktif destek sağlar.</a:t>
            </a: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714375" y="9096375"/>
            <a:ext cx="11999483" cy="0"/>
          </a:xfrm>
          <a:prstGeom prst="line">
            <a:avLst/>
          </a:prstGeom>
          <a:ln w="9525" cap="rnd">
            <a:solidFill>
              <a:srgbClr val="F2F2F0"/>
            </a:solidFill>
            <a:prstDash val="solid"/>
            <a:headEnd type="none" w="sm" len="sm"/>
            <a:tailEnd type="none" w="sm" len="sm"/>
          </a:ln>
        </p:spPr>
        <p:txBody>
          <a:bodyPr/>
          <a:lstStyle/>
          <a:p>
            <a:endParaRPr lang="tr-TR"/>
          </a:p>
        </p:txBody>
      </p:sp>
      <p:grpSp>
        <p:nvGrpSpPr>
          <p:cNvPr id="3" name="Group 3"/>
          <p:cNvGrpSpPr/>
          <p:nvPr/>
        </p:nvGrpSpPr>
        <p:grpSpPr>
          <a:xfrm>
            <a:off x="714375" y="8825309"/>
            <a:ext cx="542132" cy="54213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txBody>
            <a:bodyPr/>
            <a:lstStyle/>
            <a:p>
              <a:endParaRPr lang="tr-TR"/>
            </a:p>
          </p:txBody>
        </p:sp>
      </p:grpSp>
      <p:grpSp>
        <p:nvGrpSpPr>
          <p:cNvPr id="5" name="Group 5"/>
          <p:cNvGrpSpPr/>
          <p:nvPr/>
        </p:nvGrpSpPr>
        <p:grpSpPr>
          <a:xfrm>
            <a:off x="10231295" y="1028700"/>
            <a:ext cx="7028005" cy="2160325"/>
            <a:chOff x="0" y="0"/>
            <a:chExt cx="9370673" cy="2880433"/>
          </a:xfrm>
        </p:grpSpPr>
        <p:grpSp>
          <p:nvGrpSpPr>
            <p:cNvPr id="6" name="Group 6"/>
            <p:cNvGrpSpPr/>
            <p:nvPr/>
          </p:nvGrpSpPr>
          <p:grpSpPr>
            <a:xfrm>
              <a:off x="0" y="0"/>
              <a:ext cx="9370673" cy="2880433"/>
              <a:chOff x="0" y="0"/>
              <a:chExt cx="1850997" cy="568975"/>
            </a:xfrm>
          </p:grpSpPr>
          <p:sp>
            <p:nvSpPr>
              <p:cNvPr id="7" name="Freeform 7"/>
              <p:cNvSpPr/>
              <p:nvPr/>
            </p:nvSpPr>
            <p:spPr>
              <a:xfrm>
                <a:off x="0" y="0"/>
                <a:ext cx="1850997" cy="568975"/>
              </a:xfrm>
              <a:custGeom>
                <a:avLst/>
                <a:gdLst/>
                <a:ahLst/>
                <a:cxnLst/>
                <a:rect l="l" t="t" r="r" b="b"/>
                <a:pathLst>
                  <a:path w="1850997" h="568975">
                    <a:moveTo>
                      <a:pt x="56181" y="0"/>
                    </a:moveTo>
                    <a:lnTo>
                      <a:pt x="1794816" y="0"/>
                    </a:lnTo>
                    <a:cubicBezTo>
                      <a:pt x="1825844" y="0"/>
                      <a:pt x="1850997" y="25153"/>
                      <a:pt x="1850997" y="56181"/>
                    </a:cubicBezTo>
                    <a:lnTo>
                      <a:pt x="1850997" y="512794"/>
                    </a:lnTo>
                    <a:cubicBezTo>
                      <a:pt x="1850997" y="527694"/>
                      <a:pt x="1845078" y="541984"/>
                      <a:pt x="1834542" y="552520"/>
                    </a:cubicBezTo>
                    <a:cubicBezTo>
                      <a:pt x="1824006" y="563056"/>
                      <a:pt x="1809716" y="568975"/>
                      <a:pt x="1794816" y="568975"/>
                    </a:cubicBezTo>
                    <a:lnTo>
                      <a:pt x="56181" y="568975"/>
                    </a:lnTo>
                    <a:cubicBezTo>
                      <a:pt x="25153" y="568975"/>
                      <a:pt x="0" y="543822"/>
                      <a:pt x="0" y="512794"/>
                    </a:cubicBezTo>
                    <a:lnTo>
                      <a:pt x="0" y="56181"/>
                    </a:lnTo>
                    <a:cubicBezTo>
                      <a:pt x="0" y="25153"/>
                      <a:pt x="25153" y="0"/>
                      <a:pt x="56181" y="0"/>
                    </a:cubicBezTo>
                    <a:close/>
                  </a:path>
                </a:pathLst>
              </a:custGeom>
              <a:solidFill>
                <a:srgbClr val="FFFFFF"/>
              </a:solidFill>
            </p:spPr>
            <p:txBody>
              <a:bodyPr/>
              <a:lstStyle/>
              <a:p>
                <a:endParaRPr lang="tr-TR"/>
              </a:p>
            </p:txBody>
          </p:sp>
          <p:sp>
            <p:nvSpPr>
              <p:cNvPr id="8" name="TextBox 8"/>
              <p:cNvSpPr txBox="1"/>
              <p:nvPr/>
            </p:nvSpPr>
            <p:spPr>
              <a:xfrm>
                <a:off x="0" y="-95250"/>
                <a:ext cx="1850997" cy="664225"/>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689128" y="81506"/>
              <a:ext cx="7992416" cy="2717422"/>
            </a:xfrm>
            <a:custGeom>
              <a:avLst/>
              <a:gdLst/>
              <a:ahLst/>
              <a:cxnLst/>
              <a:rect l="l" t="t" r="r" b="b"/>
              <a:pathLst>
                <a:path w="7992416" h="2717422">
                  <a:moveTo>
                    <a:pt x="0" y="0"/>
                  </a:moveTo>
                  <a:lnTo>
                    <a:pt x="7992417" y="0"/>
                  </a:lnTo>
                  <a:lnTo>
                    <a:pt x="7992417" y="2717421"/>
                  </a:lnTo>
                  <a:lnTo>
                    <a:pt x="0" y="2717421"/>
                  </a:lnTo>
                  <a:lnTo>
                    <a:pt x="0" y="0"/>
                  </a:lnTo>
                  <a:close/>
                </a:path>
              </a:pathLst>
            </a:custGeom>
            <a:blipFill>
              <a:blip r:embed="rId2"/>
              <a:stretch>
                <a:fillRect/>
              </a:stretch>
            </a:blipFill>
          </p:spPr>
          <p:txBody>
            <a:bodyPr/>
            <a:lstStyle/>
            <a:p>
              <a:endParaRPr lang="tr-TR"/>
            </a:p>
          </p:txBody>
        </p:sp>
      </p:grpSp>
      <p:sp>
        <p:nvSpPr>
          <p:cNvPr id="10" name="AutoShape 10"/>
          <p:cNvSpPr/>
          <p:nvPr/>
        </p:nvSpPr>
        <p:spPr>
          <a:xfrm flipH="1">
            <a:off x="13160439" y="3964175"/>
            <a:ext cx="0" cy="5294125"/>
          </a:xfrm>
          <a:prstGeom prst="line">
            <a:avLst/>
          </a:prstGeom>
          <a:ln w="38100" cap="flat">
            <a:solidFill>
              <a:srgbClr val="F2F2F0"/>
            </a:solidFill>
            <a:prstDash val="solid"/>
            <a:headEnd type="none" w="sm" len="sm"/>
            <a:tailEnd type="none" w="sm" len="sm"/>
          </a:ln>
        </p:spPr>
        <p:txBody>
          <a:bodyPr/>
          <a:lstStyle/>
          <a:p>
            <a:endParaRPr lang="tr-TR"/>
          </a:p>
        </p:txBody>
      </p:sp>
      <p:sp>
        <p:nvSpPr>
          <p:cNvPr id="11" name="Freeform 11"/>
          <p:cNvSpPr/>
          <p:nvPr/>
        </p:nvSpPr>
        <p:spPr>
          <a:xfrm>
            <a:off x="13509218" y="7977728"/>
            <a:ext cx="3750082" cy="931284"/>
          </a:xfrm>
          <a:custGeom>
            <a:avLst/>
            <a:gdLst/>
            <a:ahLst/>
            <a:cxnLst/>
            <a:rect l="l" t="t" r="r" b="b"/>
            <a:pathLst>
              <a:path w="3750082" h="931284">
                <a:moveTo>
                  <a:pt x="0" y="0"/>
                </a:moveTo>
                <a:lnTo>
                  <a:pt x="3750082" y="0"/>
                </a:lnTo>
                <a:lnTo>
                  <a:pt x="3750082" y="931284"/>
                </a:lnTo>
                <a:lnTo>
                  <a:pt x="0" y="931284"/>
                </a:lnTo>
                <a:lnTo>
                  <a:pt x="0" y="0"/>
                </a:lnTo>
                <a:close/>
              </a:path>
            </a:pathLst>
          </a:custGeom>
          <a:blipFill>
            <a:blip r:embed="rId3"/>
            <a:stretch>
              <a:fillRect/>
            </a:stretch>
          </a:blipFill>
        </p:spPr>
        <p:txBody>
          <a:bodyPr/>
          <a:lstStyle/>
          <a:p>
            <a:endParaRPr lang="tr-TR"/>
          </a:p>
        </p:txBody>
      </p:sp>
      <p:sp>
        <p:nvSpPr>
          <p:cNvPr id="12" name="TextBox 12"/>
          <p:cNvSpPr txBox="1"/>
          <p:nvPr/>
        </p:nvSpPr>
        <p:spPr>
          <a:xfrm>
            <a:off x="1028700" y="942975"/>
            <a:ext cx="7969892" cy="1300099"/>
          </a:xfrm>
          <a:prstGeom prst="rect">
            <a:avLst/>
          </a:prstGeom>
        </p:spPr>
        <p:txBody>
          <a:bodyPr lIns="0" tIns="0" rIns="0" bIns="0" rtlCol="0" anchor="t">
            <a:spAutoFit/>
          </a:bodyPr>
          <a:lstStyle/>
          <a:p>
            <a:pPr marL="0" lvl="0" indent="0" algn="l">
              <a:lnSpc>
                <a:spcPts val="8888"/>
              </a:lnSpc>
              <a:spcBef>
                <a:spcPct val="0"/>
              </a:spcBef>
            </a:pPr>
            <a:r>
              <a:rPr lang="en-US" sz="8000" b="1" spc="296">
                <a:solidFill>
                  <a:srgbClr val="F6F6F7"/>
                </a:solidFill>
                <a:latin typeface="Arial Bold"/>
                <a:ea typeface="Arial Bold"/>
                <a:cs typeface="Arial Bold"/>
                <a:sym typeface="Arial Bold"/>
              </a:rPr>
              <a:t>Uyku Kontrolü</a:t>
            </a:r>
          </a:p>
        </p:txBody>
      </p:sp>
      <p:sp>
        <p:nvSpPr>
          <p:cNvPr id="13" name="TextBox 13"/>
          <p:cNvSpPr txBox="1"/>
          <p:nvPr/>
        </p:nvSpPr>
        <p:spPr>
          <a:xfrm>
            <a:off x="714375" y="6727950"/>
            <a:ext cx="3364925" cy="1710690"/>
          </a:xfrm>
          <a:prstGeom prst="rect">
            <a:avLst/>
          </a:prstGeom>
        </p:spPr>
        <p:txBody>
          <a:bodyPr lIns="0" tIns="0" rIns="0" bIns="0" rtlCol="0" anchor="t">
            <a:spAutoFit/>
          </a:bodyPr>
          <a:lstStyle/>
          <a:p>
            <a:pPr marL="0" lvl="0" indent="0" algn="just">
              <a:lnSpc>
                <a:spcPts val="3359"/>
              </a:lnSpc>
              <a:spcBef>
                <a:spcPct val="0"/>
              </a:spcBef>
            </a:pPr>
            <a:r>
              <a:rPr lang="en-US" sz="2399">
                <a:solidFill>
                  <a:srgbClr val="F2F2F0"/>
                </a:solidFill>
                <a:latin typeface="Arial"/>
                <a:ea typeface="Arial"/>
                <a:cs typeface="Arial"/>
                <a:sym typeface="Arial"/>
              </a:rPr>
              <a:t>Göz çevresindeki </a:t>
            </a:r>
            <a:r>
              <a:rPr lang="en-US" sz="2399" b="1">
                <a:solidFill>
                  <a:srgbClr val="F2F2F0"/>
                </a:solidFill>
                <a:latin typeface="Arial Bold"/>
                <a:ea typeface="Arial Bold"/>
                <a:cs typeface="Arial Bold"/>
                <a:sym typeface="Arial Bold"/>
              </a:rPr>
              <a:t>Kilit Noktalar</a:t>
            </a:r>
            <a:r>
              <a:rPr lang="en-US" sz="2399">
                <a:solidFill>
                  <a:srgbClr val="F2F2F0"/>
                </a:solidFill>
                <a:latin typeface="Arial"/>
                <a:ea typeface="Arial"/>
                <a:cs typeface="Arial"/>
                <a:sym typeface="Arial"/>
              </a:rPr>
              <a:t> (landmarks)</a:t>
            </a:r>
            <a:r>
              <a:rPr lang="en-US" sz="2399" b="1">
                <a:solidFill>
                  <a:srgbClr val="F2F2F0"/>
                </a:solidFill>
                <a:latin typeface="Arial Bold"/>
                <a:ea typeface="Arial Bold"/>
                <a:cs typeface="Arial Bold"/>
                <a:sym typeface="Arial Bold"/>
              </a:rPr>
              <a:t> MediaPipe</a:t>
            </a:r>
            <a:r>
              <a:rPr lang="en-US" sz="2399">
                <a:solidFill>
                  <a:srgbClr val="F2F2F0"/>
                </a:solidFill>
                <a:latin typeface="Arial"/>
                <a:ea typeface="Arial"/>
                <a:cs typeface="Arial"/>
                <a:sym typeface="Arial"/>
              </a:rPr>
              <a:t> kütüphanesi  tespit edilir</a:t>
            </a:r>
          </a:p>
        </p:txBody>
      </p:sp>
      <p:sp>
        <p:nvSpPr>
          <p:cNvPr id="14" name="TextBox 14"/>
          <p:cNvSpPr txBox="1"/>
          <p:nvPr/>
        </p:nvSpPr>
        <p:spPr>
          <a:xfrm>
            <a:off x="714375" y="5213475"/>
            <a:ext cx="3364925" cy="1114425"/>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Kilit Noktaların Bulunması</a:t>
            </a:r>
          </a:p>
        </p:txBody>
      </p:sp>
      <p:sp>
        <p:nvSpPr>
          <p:cNvPr id="15" name="TextBox 15"/>
          <p:cNvSpPr txBox="1"/>
          <p:nvPr/>
        </p:nvSpPr>
        <p:spPr>
          <a:xfrm>
            <a:off x="9348933" y="5889750"/>
            <a:ext cx="3364925" cy="2548890"/>
          </a:xfrm>
          <a:prstGeom prst="rect">
            <a:avLst/>
          </a:prstGeom>
        </p:spPr>
        <p:txBody>
          <a:bodyPr lIns="0" tIns="0" rIns="0" bIns="0" rtlCol="0" anchor="t">
            <a:spAutoFit/>
          </a:bodyPr>
          <a:lstStyle/>
          <a:p>
            <a:pPr marL="0" lvl="0" indent="0" algn="just">
              <a:lnSpc>
                <a:spcPts val="3359"/>
              </a:lnSpc>
              <a:spcBef>
                <a:spcPct val="0"/>
              </a:spcBef>
            </a:pPr>
            <a:r>
              <a:rPr lang="en-US" sz="2399">
                <a:solidFill>
                  <a:srgbClr val="F2F2F0"/>
                </a:solidFill>
                <a:latin typeface="Arial"/>
                <a:ea typeface="Arial"/>
                <a:cs typeface="Arial"/>
                <a:sym typeface="Arial"/>
              </a:rPr>
              <a:t>Göz açıkken</a:t>
            </a:r>
            <a:r>
              <a:rPr lang="en-US" sz="2399" strike="noStrike">
                <a:solidFill>
                  <a:srgbClr val="F2F2F0"/>
                </a:solidFill>
                <a:latin typeface="Arial"/>
                <a:ea typeface="Arial"/>
                <a:cs typeface="Arial"/>
                <a:sym typeface="Arial"/>
              </a:rPr>
              <a:t> yüksek olan EAR değeri, göz kapandığında düşer ve belirli bir eşik altında uzun süre kalması uyku belirtisidir.</a:t>
            </a:r>
          </a:p>
        </p:txBody>
      </p:sp>
      <p:sp>
        <p:nvSpPr>
          <p:cNvPr id="16" name="TextBox 16"/>
          <p:cNvSpPr txBox="1"/>
          <p:nvPr/>
        </p:nvSpPr>
        <p:spPr>
          <a:xfrm>
            <a:off x="9348933" y="5213475"/>
            <a:ext cx="3364925" cy="590550"/>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Kontrol</a:t>
            </a:r>
          </a:p>
        </p:txBody>
      </p:sp>
      <p:sp>
        <p:nvSpPr>
          <p:cNvPr id="17" name="TextBox 17"/>
          <p:cNvSpPr txBox="1"/>
          <p:nvPr/>
        </p:nvSpPr>
        <p:spPr>
          <a:xfrm>
            <a:off x="5031508" y="6727950"/>
            <a:ext cx="3364925" cy="1710690"/>
          </a:xfrm>
          <a:prstGeom prst="rect">
            <a:avLst/>
          </a:prstGeom>
        </p:spPr>
        <p:txBody>
          <a:bodyPr lIns="0" tIns="0" rIns="0" bIns="0" rtlCol="0" anchor="t">
            <a:spAutoFit/>
          </a:bodyPr>
          <a:lstStyle/>
          <a:p>
            <a:pPr marL="0" lvl="0" indent="0" algn="just">
              <a:lnSpc>
                <a:spcPts val="3359"/>
              </a:lnSpc>
              <a:spcBef>
                <a:spcPct val="0"/>
              </a:spcBef>
            </a:pPr>
            <a:r>
              <a:rPr lang="en-US" sz="2399" b="1">
                <a:solidFill>
                  <a:srgbClr val="F2F2F0"/>
                </a:solidFill>
                <a:latin typeface="Arial Bold"/>
                <a:ea typeface="Arial Bold"/>
                <a:cs typeface="Arial Bold"/>
                <a:sym typeface="Arial Bold"/>
              </a:rPr>
              <a:t>EAR (Göz Açıklık</a:t>
            </a:r>
            <a:r>
              <a:rPr lang="en-US" sz="2399" b="1" strike="noStrike">
                <a:solidFill>
                  <a:srgbClr val="F2F2F0"/>
                </a:solidFill>
                <a:latin typeface="Arial Bold"/>
                <a:ea typeface="Arial Bold"/>
                <a:cs typeface="Arial Bold"/>
                <a:sym typeface="Arial Bold"/>
              </a:rPr>
              <a:t> Oranı)</a:t>
            </a:r>
            <a:r>
              <a:rPr lang="en-US" sz="2399" strike="noStrike">
                <a:solidFill>
                  <a:srgbClr val="F2F2F0"/>
                </a:solidFill>
                <a:latin typeface="Arial"/>
                <a:ea typeface="Arial"/>
                <a:cs typeface="Arial"/>
                <a:sym typeface="Arial"/>
              </a:rPr>
              <a:t> hesaplanır: Dikey mesafelerin yatay mesafeye oranıdır.</a:t>
            </a:r>
          </a:p>
        </p:txBody>
      </p:sp>
      <p:sp>
        <p:nvSpPr>
          <p:cNvPr id="18" name="TextBox 18"/>
          <p:cNvSpPr txBox="1"/>
          <p:nvPr/>
        </p:nvSpPr>
        <p:spPr>
          <a:xfrm>
            <a:off x="5031508" y="5213475"/>
            <a:ext cx="3364925" cy="1114425"/>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EAR (Göz Açık</a:t>
            </a:r>
            <a:r>
              <a:rPr lang="en-US" sz="3499" u="none" strike="noStrike" spc="171">
                <a:solidFill>
                  <a:srgbClr val="F2F2F0"/>
                </a:solidFill>
                <a:latin typeface="Arial"/>
                <a:ea typeface="Arial"/>
                <a:cs typeface="Arial"/>
                <a:sym typeface="Arial"/>
              </a:rPr>
              <a:t>lık Oranı) </a:t>
            </a:r>
          </a:p>
        </p:txBody>
      </p:sp>
      <p:grpSp>
        <p:nvGrpSpPr>
          <p:cNvPr id="19" name="Group 19"/>
          <p:cNvGrpSpPr/>
          <p:nvPr/>
        </p:nvGrpSpPr>
        <p:grpSpPr>
          <a:xfrm>
            <a:off x="13509218" y="3964175"/>
            <a:ext cx="3750082" cy="3666746"/>
            <a:chOff x="0" y="0"/>
            <a:chExt cx="5000109" cy="4888994"/>
          </a:xfrm>
        </p:grpSpPr>
        <p:sp>
          <p:nvSpPr>
            <p:cNvPr id="20" name="TextBox 20"/>
            <p:cNvSpPr txBox="1"/>
            <p:nvPr/>
          </p:nvSpPr>
          <p:spPr>
            <a:xfrm>
              <a:off x="0" y="963424"/>
              <a:ext cx="5000109" cy="3925570"/>
            </a:xfrm>
            <a:prstGeom prst="rect">
              <a:avLst/>
            </a:prstGeom>
          </p:spPr>
          <p:txBody>
            <a:bodyPr lIns="0" tIns="0" rIns="0" bIns="0" rtlCol="0" anchor="t">
              <a:spAutoFit/>
            </a:bodyPr>
            <a:lstStyle/>
            <a:p>
              <a:pPr marL="0" lvl="0" indent="0" algn="just">
                <a:lnSpc>
                  <a:spcPts val="3359"/>
                </a:lnSpc>
                <a:spcBef>
                  <a:spcPct val="0"/>
                </a:spcBef>
              </a:pPr>
              <a:r>
                <a:rPr lang="en-US" sz="2399">
                  <a:solidFill>
                    <a:srgbClr val="FFFFFF"/>
                  </a:solidFill>
                  <a:latin typeface="Arial"/>
                  <a:ea typeface="Arial"/>
                  <a:cs typeface="Arial"/>
                  <a:sym typeface="Arial"/>
                </a:rPr>
                <a:t>EAR,</a:t>
              </a:r>
              <a:r>
                <a:rPr lang="en-US" sz="2399" strike="noStrike">
                  <a:solidFill>
                    <a:srgbClr val="FFFFFF"/>
                  </a:solidFill>
                  <a:latin typeface="Arial"/>
                  <a:ea typeface="Arial"/>
                  <a:cs typeface="Arial"/>
                  <a:sym typeface="Arial"/>
                </a:rPr>
                <a:t> bilgisayar görüşünde gözün ne kadar açık veya kapalı olduğunu sayısal bir değerle gösteren, özellikle yüz ve göz takibi uygulamalarında kullanılan bir ölçüdür.</a:t>
              </a:r>
            </a:p>
          </p:txBody>
        </p:sp>
        <p:sp>
          <p:nvSpPr>
            <p:cNvPr id="21" name="TextBox 21"/>
            <p:cNvSpPr txBox="1"/>
            <p:nvPr/>
          </p:nvSpPr>
          <p:spPr>
            <a:xfrm>
              <a:off x="0" y="-66675"/>
              <a:ext cx="5000109" cy="765175"/>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FFFFF"/>
                  </a:solidFill>
                  <a:latin typeface="Arial"/>
                  <a:ea typeface="Arial"/>
                  <a:cs typeface="Arial"/>
                  <a:sym typeface="Arial"/>
                </a:rPr>
                <a:t>EAR</a:t>
              </a:r>
              <a:r>
                <a:rPr lang="en-US" sz="3499" u="none" strike="noStrike" spc="171">
                  <a:solidFill>
                    <a:srgbClr val="FFFFFF"/>
                  </a:solidFill>
                  <a:latin typeface="Arial"/>
                  <a:ea typeface="Arial"/>
                  <a:cs typeface="Arial"/>
                  <a:sym typeface="Arial"/>
                </a:rPr>
                <a:t> Nedir?</a:t>
              </a:r>
            </a:p>
          </p:txBody>
        </p:sp>
      </p:grpSp>
      <p:sp>
        <p:nvSpPr>
          <p:cNvPr id="22" name="TextBox 22"/>
          <p:cNvSpPr txBox="1"/>
          <p:nvPr/>
        </p:nvSpPr>
        <p:spPr>
          <a:xfrm>
            <a:off x="858282" y="8718239"/>
            <a:ext cx="254318" cy="641973"/>
          </a:xfrm>
          <a:prstGeom prst="rect">
            <a:avLst/>
          </a:prstGeom>
        </p:spPr>
        <p:txBody>
          <a:bodyPr lIns="0" tIns="0" rIns="0" bIns="0" rtlCol="0" anchor="t">
            <a:spAutoFit/>
          </a:bodyPr>
          <a:lstStyle/>
          <a:p>
            <a:pPr algn="ctr">
              <a:lnSpc>
                <a:spcPts val="5040"/>
              </a:lnSpc>
            </a:pPr>
            <a:r>
              <a:rPr lang="en-US" sz="3600" b="1">
                <a:solidFill>
                  <a:srgbClr val="0A122B"/>
                </a:solidFill>
                <a:latin typeface="Arimo Bold"/>
                <a:ea typeface="Arimo Bold"/>
                <a:cs typeface="Arimo Bold"/>
                <a:sym typeface="Arimo Bold"/>
              </a:rPr>
              <a:t>1</a:t>
            </a:r>
          </a:p>
        </p:txBody>
      </p:sp>
      <p:grpSp>
        <p:nvGrpSpPr>
          <p:cNvPr id="23" name="Group 23"/>
          <p:cNvGrpSpPr/>
          <p:nvPr/>
        </p:nvGrpSpPr>
        <p:grpSpPr>
          <a:xfrm>
            <a:off x="5031508" y="8818080"/>
            <a:ext cx="542132" cy="542132"/>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txBody>
            <a:bodyPr/>
            <a:lstStyle/>
            <a:p>
              <a:endParaRPr lang="tr-TR"/>
            </a:p>
          </p:txBody>
        </p:sp>
      </p:grpSp>
      <p:sp>
        <p:nvSpPr>
          <p:cNvPr id="25" name="TextBox 25"/>
          <p:cNvSpPr txBox="1"/>
          <p:nvPr/>
        </p:nvSpPr>
        <p:spPr>
          <a:xfrm>
            <a:off x="5175416" y="8711009"/>
            <a:ext cx="254318" cy="641973"/>
          </a:xfrm>
          <a:prstGeom prst="rect">
            <a:avLst/>
          </a:prstGeom>
        </p:spPr>
        <p:txBody>
          <a:bodyPr lIns="0" tIns="0" rIns="0" bIns="0" rtlCol="0" anchor="t">
            <a:spAutoFit/>
          </a:bodyPr>
          <a:lstStyle/>
          <a:p>
            <a:pPr algn="ctr">
              <a:lnSpc>
                <a:spcPts val="5040"/>
              </a:lnSpc>
            </a:pPr>
            <a:r>
              <a:rPr lang="en-US" sz="3600" b="1">
                <a:solidFill>
                  <a:srgbClr val="0A122B"/>
                </a:solidFill>
                <a:latin typeface="Arimo Bold"/>
                <a:ea typeface="Arimo Bold"/>
                <a:cs typeface="Arimo Bold"/>
                <a:sym typeface="Arimo Bold"/>
              </a:rPr>
              <a:t>2</a:t>
            </a:r>
          </a:p>
        </p:txBody>
      </p:sp>
      <p:grpSp>
        <p:nvGrpSpPr>
          <p:cNvPr id="26" name="Group 26"/>
          <p:cNvGrpSpPr/>
          <p:nvPr/>
        </p:nvGrpSpPr>
        <p:grpSpPr>
          <a:xfrm>
            <a:off x="9348933" y="8810850"/>
            <a:ext cx="542132" cy="5421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txBody>
            <a:bodyPr/>
            <a:lstStyle/>
            <a:p>
              <a:endParaRPr lang="tr-TR"/>
            </a:p>
          </p:txBody>
        </p:sp>
      </p:grpSp>
      <p:sp>
        <p:nvSpPr>
          <p:cNvPr id="28" name="TextBox 28"/>
          <p:cNvSpPr txBox="1"/>
          <p:nvPr/>
        </p:nvSpPr>
        <p:spPr>
          <a:xfrm>
            <a:off x="9492840" y="8703780"/>
            <a:ext cx="254318" cy="641973"/>
          </a:xfrm>
          <a:prstGeom prst="rect">
            <a:avLst/>
          </a:prstGeom>
        </p:spPr>
        <p:txBody>
          <a:bodyPr lIns="0" tIns="0" rIns="0" bIns="0" rtlCol="0" anchor="t">
            <a:spAutoFit/>
          </a:bodyPr>
          <a:lstStyle/>
          <a:p>
            <a:pPr algn="ctr">
              <a:lnSpc>
                <a:spcPts val="5040"/>
              </a:lnSpc>
            </a:pPr>
            <a:r>
              <a:rPr lang="en-US" sz="3600" b="1">
                <a:solidFill>
                  <a:srgbClr val="0A122B"/>
                </a:solidFill>
                <a:latin typeface="Arimo Bold"/>
                <a:ea typeface="Arimo Bold"/>
                <a:cs typeface="Arimo Bold"/>
                <a:sym typeface="Arimo Bold"/>
              </a:rPr>
              <a:t>3</a:t>
            </a: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714375" y="9096375"/>
            <a:ext cx="16544925" cy="0"/>
          </a:xfrm>
          <a:prstGeom prst="line">
            <a:avLst/>
          </a:prstGeom>
          <a:ln w="9525" cap="rnd">
            <a:solidFill>
              <a:srgbClr val="F2F2F0"/>
            </a:solidFill>
            <a:prstDash val="solid"/>
            <a:headEnd type="none" w="sm" len="sm"/>
            <a:tailEnd type="none" w="sm" len="sm"/>
          </a:ln>
        </p:spPr>
        <p:txBody>
          <a:bodyPr/>
          <a:lstStyle/>
          <a:p>
            <a:endParaRPr lang="tr-TR"/>
          </a:p>
        </p:txBody>
      </p:sp>
      <p:grpSp>
        <p:nvGrpSpPr>
          <p:cNvPr id="3" name="Group 3"/>
          <p:cNvGrpSpPr/>
          <p:nvPr/>
        </p:nvGrpSpPr>
        <p:grpSpPr>
          <a:xfrm>
            <a:off x="714375" y="8825309"/>
            <a:ext cx="542132" cy="54213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txBody>
            <a:bodyPr/>
            <a:lstStyle/>
            <a:p>
              <a:endParaRPr lang="tr-TR"/>
            </a:p>
          </p:txBody>
        </p:sp>
      </p:grpSp>
      <p:grpSp>
        <p:nvGrpSpPr>
          <p:cNvPr id="5" name="Group 5"/>
          <p:cNvGrpSpPr/>
          <p:nvPr/>
        </p:nvGrpSpPr>
        <p:grpSpPr>
          <a:xfrm>
            <a:off x="5031508" y="8818080"/>
            <a:ext cx="542132" cy="54213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txBody>
            <a:bodyPr/>
            <a:lstStyle/>
            <a:p>
              <a:endParaRPr lang="tr-TR"/>
            </a:p>
          </p:txBody>
        </p:sp>
      </p:grpSp>
      <p:grpSp>
        <p:nvGrpSpPr>
          <p:cNvPr id="7" name="Group 7"/>
          <p:cNvGrpSpPr/>
          <p:nvPr/>
        </p:nvGrpSpPr>
        <p:grpSpPr>
          <a:xfrm>
            <a:off x="9348933" y="8810850"/>
            <a:ext cx="542132" cy="54213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txBody>
            <a:bodyPr/>
            <a:lstStyle/>
            <a:p>
              <a:endParaRPr lang="tr-TR"/>
            </a:p>
          </p:txBody>
        </p:sp>
      </p:grpSp>
      <p:grpSp>
        <p:nvGrpSpPr>
          <p:cNvPr id="9" name="Group 9"/>
          <p:cNvGrpSpPr/>
          <p:nvPr/>
        </p:nvGrpSpPr>
        <p:grpSpPr>
          <a:xfrm>
            <a:off x="13509218" y="8803621"/>
            <a:ext cx="542132" cy="54213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F2F0"/>
            </a:solidFill>
          </p:spPr>
          <p:txBody>
            <a:bodyPr/>
            <a:lstStyle/>
            <a:p>
              <a:endParaRPr lang="tr-TR"/>
            </a:p>
          </p:txBody>
        </p:sp>
      </p:grpSp>
      <p:grpSp>
        <p:nvGrpSpPr>
          <p:cNvPr id="11" name="Group 11"/>
          <p:cNvGrpSpPr/>
          <p:nvPr/>
        </p:nvGrpSpPr>
        <p:grpSpPr>
          <a:xfrm>
            <a:off x="11557897" y="890630"/>
            <a:ext cx="5701403" cy="3874969"/>
            <a:chOff x="0" y="0"/>
            <a:chExt cx="7601871" cy="5166626"/>
          </a:xfrm>
        </p:grpSpPr>
        <p:grpSp>
          <p:nvGrpSpPr>
            <p:cNvPr id="12" name="Group 12"/>
            <p:cNvGrpSpPr/>
            <p:nvPr/>
          </p:nvGrpSpPr>
          <p:grpSpPr>
            <a:xfrm>
              <a:off x="0" y="0"/>
              <a:ext cx="7601871" cy="5166626"/>
              <a:chOff x="0" y="0"/>
              <a:chExt cx="1648046" cy="1120097"/>
            </a:xfrm>
          </p:grpSpPr>
          <p:sp>
            <p:nvSpPr>
              <p:cNvPr id="13" name="Freeform 13"/>
              <p:cNvSpPr/>
              <p:nvPr/>
            </p:nvSpPr>
            <p:spPr>
              <a:xfrm>
                <a:off x="0" y="0"/>
                <a:ext cx="1648046" cy="1120097"/>
              </a:xfrm>
              <a:custGeom>
                <a:avLst/>
                <a:gdLst/>
                <a:ahLst/>
                <a:cxnLst/>
                <a:rect l="l" t="t" r="r" b="b"/>
                <a:pathLst>
                  <a:path w="1648046" h="1120097">
                    <a:moveTo>
                      <a:pt x="24745" y="0"/>
                    </a:moveTo>
                    <a:lnTo>
                      <a:pt x="1623301" y="0"/>
                    </a:lnTo>
                    <a:cubicBezTo>
                      <a:pt x="1629864" y="0"/>
                      <a:pt x="1636158" y="2607"/>
                      <a:pt x="1640798" y="7248"/>
                    </a:cubicBezTo>
                    <a:cubicBezTo>
                      <a:pt x="1645439" y="11888"/>
                      <a:pt x="1648046" y="18182"/>
                      <a:pt x="1648046" y="24745"/>
                    </a:cubicBezTo>
                    <a:lnTo>
                      <a:pt x="1648046" y="1095353"/>
                    </a:lnTo>
                    <a:cubicBezTo>
                      <a:pt x="1648046" y="1109019"/>
                      <a:pt x="1636967" y="1120097"/>
                      <a:pt x="1623301" y="1120097"/>
                    </a:cubicBezTo>
                    <a:lnTo>
                      <a:pt x="24745" y="1120097"/>
                    </a:lnTo>
                    <a:cubicBezTo>
                      <a:pt x="18182" y="1120097"/>
                      <a:pt x="11888" y="1117490"/>
                      <a:pt x="7248" y="1112850"/>
                    </a:cubicBezTo>
                    <a:cubicBezTo>
                      <a:pt x="2607" y="1108209"/>
                      <a:pt x="0" y="1101915"/>
                      <a:pt x="0" y="1095353"/>
                    </a:cubicBezTo>
                    <a:lnTo>
                      <a:pt x="0" y="24745"/>
                    </a:lnTo>
                    <a:cubicBezTo>
                      <a:pt x="0" y="18182"/>
                      <a:pt x="2607" y="11888"/>
                      <a:pt x="7248" y="7248"/>
                    </a:cubicBezTo>
                    <a:cubicBezTo>
                      <a:pt x="11888" y="2607"/>
                      <a:pt x="18182" y="0"/>
                      <a:pt x="24745" y="0"/>
                    </a:cubicBezTo>
                    <a:close/>
                  </a:path>
                </a:pathLst>
              </a:custGeom>
              <a:solidFill>
                <a:srgbClr val="FFFFFF"/>
              </a:solidFill>
            </p:spPr>
            <p:txBody>
              <a:bodyPr/>
              <a:lstStyle/>
              <a:p>
                <a:endParaRPr lang="tr-TR"/>
              </a:p>
            </p:txBody>
          </p:sp>
          <p:sp>
            <p:nvSpPr>
              <p:cNvPr id="14" name="TextBox 14"/>
              <p:cNvSpPr txBox="1"/>
              <p:nvPr/>
            </p:nvSpPr>
            <p:spPr>
              <a:xfrm>
                <a:off x="0" y="-95250"/>
                <a:ext cx="1648046" cy="1215347"/>
              </a:xfrm>
              <a:prstGeom prst="rect">
                <a:avLst/>
              </a:prstGeom>
            </p:spPr>
            <p:txBody>
              <a:bodyPr lIns="50800" tIns="50800" rIns="50800" bIns="50800" rtlCol="0" anchor="ctr"/>
              <a:lstStyle/>
              <a:p>
                <a:pPr algn="ctr">
                  <a:lnSpc>
                    <a:spcPts val="3359"/>
                  </a:lnSpc>
                </a:pPr>
                <a:endParaRPr/>
              </a:p>
            </p:txBody>
          </p:sp>
        </p:grpSp>
        <p:sp>
          <p:nvSpPr>
            <p:cNvPr id="15" name="Freeform 15"/>
            <p:cNvSpPr/>
            <p:nvPr/>
          </p:nvSpPr>
          <p:spPr>
            <a:xfrm>
              <a:off x="121002" y="69927"/>
              <a:ext cx="7377226" cy="4931592"/>
            </a:xfrm>
            <a:custGeom>
              <a:avLst/>
              <a:gdLst/>
              <a:ahLst/>
              <a:cxnLst/>
              <a:rect l="l" t="t" r="r" b="b"/>
              <a:pathLst>
                <a:path w="7377226" h="4931592">
                  <a:moveTo>
                    <a:pt x="0" y="0"/>
                  </a:moveTo>
                  <a:lnTo>
                    <a:pt x="7377226" y="0"/>
                  </a:lnTo>
                  <a:lnTo>
                    <a:pt x="7377226" y="4931592"/>
                  </a:lnTo>
                  <a:lnTo>
                    <a:pt x="0" y="4931592"/>
                  </a:lnTo>
                  <a:lnTo>
                    <a:pt x="0" y="0"/>
                  </a:lnTo>
                  <a:close/>
                </a:path>
              </a:pathLst>
            </a:custGeom>
            <a:blipFill>
              <a:blip r:embed="rId2"/>
              <a:stretch>
                <a:fillRect l="-9536" t="-1429" r="-8937" b="-2026"/>
              </a:stretch>
            </a:blipFill>
          </p:spPr>
          <p:txBody>
            <a:bodyPr/>
            <a:lstStyle/>
            <a:p>
              <a:endParaRPr lang="tr-TR"/>
            </a:p>
          </p:txBody>
        </p:sp>
      </p:grpSp>
      <p:sp>
        <p:nvSpPr>
          <p:cNvPr id="16" name="TextBox 16"/>
          <p:cNvSpPr txBox="1"/>
          <p:nvPr/>
        </p:nvSpPr>
        <p:spPr>
          <a:xfrm>
            <a:off x="1028700" y="942975"/>
            <a:ext cx="7813186" cy="1300099"/>
          </a:xfrm>
          <a:prstGeom prst="rect">
            <a:avLst/>
          </a:prstGeom>
        </p:spPr>
        <p:txBody>
          <a:bodyPr lIns="0" tIns="0" rIns="0" bIns="0" rtlCol="0" anchor="t">
            <a:spAutoFit/>
          </a:bodyPr>
          <a:lstStyle/>
          <a:p>
            <a:pPr marL="0" lvl="0" indent="0" algn="l">
              <a:lnSpc>
                <a:spcPts val="8888"/>
              </a:lnSpc>
              <a:spcBef>
                <a:spcPct val="0"/>
              </a:spcBef>
            </a:pPr>
            <a:r>
              <a:rPr lang="en-US" sz="8000" b="1" spc="296">
                <a:solidFill>
                  <a:srgbClr val="F6F6F7"/>
                </a:solidFill>
                <a:latin typeface="Arial Bold"/>
                <a:ea typeface="Arial Bold"/>
                <a:cs typeface="Arial Bold"/>
                <a:sym typeface="Arial Bold"/>
              </a:rPr>
              <a:t>Duygu Analizi</a:t>
            </a:r>
          </a:p>
        </p:txBody>
      </p:sp>
      <p:sp>
        <p:nvSpPr>
          <p:cNvPr id="17" name="TextBox 17"/>
          <p:cNvSpPr txBox="1"/>
          <p:nvPr/>
        </p:nvSpPr>
        <p:spPr>
          <a:xfrm>
            <a:off x="714375" y="6499350"/>
            <a:ext cx="3364925" cy="1291590"/>
          </a:xfrm>
          <a:prstGeom prst="rect">
            <a:avLst/>
          </a:prstGeom>
        </p:spPr>
        <p:txBody>
          <a:bodyPr lIns="0" tIns="0" rIns="0" bIns="0" rtlCol="0" anchor="t">
            <a:spAutoFit/>
          </a:bodyPr>
          <a:lstStyle/>
          <a:p>
            <a:pPr marL="0" lvl="0" indent="0" algn="just">
              <a:lnSpc>
                <a:spcPts val="3359"/>
              </a:lnSpc>
              <a:spcBef>
                <a:spcPct val="0"/>
              </a:spcBef>
            </a:pPr>
            <a:r>
              <a:rPr lang="en-US" sz="2399">
                <a:solidFill>
                  <a:srgbClr val="F2F2F0"/>
                </a:solidFill>
                <a:latin typeface="Arial"/>
                <a:ea typeface="Arial"/>
                <a:cs typeface="Arial"/>
                <a:sym typeface="Arial"/>
              </a:rPr>
              <a:t>Kameradan alınan her görüntü karesi </a:t>
            </a:r>
            <a:r>
              <a:rPr lang="en-US" sz="2399" b="1">
                <a:solidFill>
                  <a:srgbClr val="F2F2F0"/>
                </a:solidFill>
                <a:latin typeface="Arial Bold"/>
                <a:ea typeface="Arial Bold"/>
                <a:cs typeface="Arial Bold"/>
                <a:sym typeface="Arial Bold"/>
              </a:rPr>
              <a:t>gri tonlamaya</a:t>
            </a:r>
            <a:r>
              <a:rPr lang="en-US" sz="2399">
                <a:solidFill>
                  <a:srgbClr val="F2F2F0"/>
                </a:solidFill>
                <a:latin typeface="Arial"/>
                <a:ea typeface="Arial"/>
                <a:cs typeface="Arial"/>
                <a:sym typeface="Arial"/>
              </a:rPr>
              <a:t> çevrilir. </a:t>
            </a:r>
          </a:p>
        </p:txBody>
      </p:sp>
      <p:sp>
        <p:nvSpPr>
          <p:cNvPr id="18" name="TextBox 18"/>
          <p:cNvSpPr txBox="1"/>
          <p:nvPr/>
        </p:nvSpPr>
        <p:spPr>
          <a:xfrm>
            <a:off x="714375" y="5737350"/>
            <a:ext cx="3364925" cy="590550"/>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Görüntü Alma</a:t>
            </a:r>
          </a:p>
        </p:txBody>
      </p:sp>
      <p:grpSp>
        <p:nvGrpSpPr>
          <p:cNvPr id="19" name="Group 19"/>
          <p:cNvGrpSpPr/>
          <p:nvPr/>
        </p:nvGrpSpPr>
        <p:grpSpPr>
          <a:xfrm>
            <a:off x="9270436" y="5804025"/>
            <a:ext cx="3364925" cy="2748915"/>
            <a:chOff x="0" y="0"/>
            <a:chExt cx="4486566" cy="3665220"/>
          </a:xfrm>
        </p:grpSpPr>
        <p:sp>
          <p:nvSpPr>
            <p:cNvPr id="20" name="TextBox 20"/>
            <p:cNvSpPr txBox="1"/>
            <p:nvPr/>
          </p:nvSpPr>
          <p:spPr>
            <a:xfrm>
              <a:off x="0" y="857250"/>
              <a:ext cx="4486566" cy="2807970"/>
            </a:xfrm>
            <a:prstGeom prst="rect">
              <a:avLst/>
            </a:prstGeom>
          </p:spPr>
          <p:txBody>
            <a:bodyPr lIns="0" tIns="0" rIns="0" bIns="0" rtlCol="0" anchor="t">
              <a:spAutoFit/>
            </a:bodyPr>
            <a:lstStyle/>
            <a:p>
              <a:pPr marL="0" lvl="0" indent="0" algn="just">
                <a:lnSpc>
                  <a:spcPts val="3359"/>
                </a:lnSpc>
                <a:spcBef>
                  <a:spcPct val="0"/>
                </a:spcBef>
              </a:pPr>
              <a:r>
                <a:rPr lang="en-US" sz="2399">
                  <a:solidFill>
                    <a:srgbClr val="F2F2F0"/>
                  </a:solidFill>
                  <a:latin typeface="Arial"/>
                  <a:ea typeface="Arial"/>
                  <a:cs typeface="Arial"/>
                  <a:sym typeface="Arial"/>
                </a:rPr>
                <a:t>Derin</a:t>
              </a:r>
              <a:r>
                <a:rPr lang="en-US" sz="2399" strike="noStrike">
                  <a:solidFill>
                    <a:srgbClr val="F2F2F0"/>
                  </a:solidFill>
                  <a:latin typeface="Arial"/>
                  <a:ea typeface="Arial"/>
                  <a:cs typeface="Arial"/>
                  <a:sym typeface="Arial"/>
                </a:rPr>
                <a:t> öğrenme modeli, yüz görüntülerini analiz ederek sürücünün duygusunu tahmin etmektedir. </a:t>
              </a:r>
            </a:p>
          </p:txBody>
        </p:sp>
        <p:sp>
          <p:nvSpPr>
            <p:cNvPr id="21" name="TextBox 21"/>
            <p:cNvSpPr txBox="1"/>
            <p:nvPr/>
          </p:nvSpPr>
          <p:spPr>
            <a:xfrm>
              <a:off x="0" y="-66675"/>
              <a:ext cx="4486566" cy="765175"/>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Model Tahmini</a:t>
              </a:r>
            </a:p>
          </p:txBody>
        </p:sp>
      </p:grpSp>
      <p:sp>
        <p:nvSpPr>
          <p:cNvPr id="22" name="TextBox 22"/>
          <p:cNvSpPr txBox="1"/>
          <p:nvPr/>
        </p:nvSpPr>
        <p:spPr>
          <a:xfrm>
            <a:off x="5031508" y="6499350"/>
            <a:ext cx="3364925" cy="1710690"/>
          </a:xfrm>
          <a:prstGeom prst="rect">
            <a:avLst/>
          </a:prstGeom>
        </p:spPr>
        <p:txBody>
          <a:bodyPr lIns="0" tIns="0" rIns="0" bIns="0" rtlCol="0" anchor="t">
            <a:spAutoFit/>
          </a:bodyPr>
          <a:lstStyle/>
          <a:p>
            <a:pPr marL="0" lvl="0" indent="0" algn="just">
              <a:lnSpc>
                <a:spcPts val="3359"/>
              </a:lnSpc>
              <a:spcBef>
                <a:spcPct val="0"/>
              </a:spcBef>
            </a:pPr>
            <a:r>
              <a:rPr lang="en-US" sz="2399" b="1">
                <a:solidFill>
                  <a:srgbClr val="F2F2F0"/>
                </a:solidFill>
                <a:latin typeface="Arial Bold"/>
                <a:ea typeface="Arial Bold"/>
                <a:cs typeface="Arial Bold"/>
                <a:sym typeface="Arial Bold"/>
              </a:rPr>
              <a:t>OpenCV</a:t>
            </a:r>
            <a:r>
              <a:rPr lang="en-US" sz="2399">
                <a:solidFill>
                  <a:srgbClr val="F2F2F0"/>
                </a:solidFill>
                <a:latin typeface="Arial"/>
                <a:ea typeface="Arial"/>
                <a:cs typeface="Arial"/>
                <a:sym typeface="Arial"/>
              </a:rPr>
              <a:t> kütüph</a:t>
            </a:r>
            <a:r>
              <a:rPr lang="en-US" sz="2399" strike="noStrike">
                <a:solidFill>
                  <a:srgbClr val="F2F2F0"/>
                </a:solidFill>
                <a:latin typeface="Arial"/>
                <a:ea typeface="Arial"/>
                <a:cs typeface="Arial"/>
                <a:sym typeface="Arial"/>
              </a:rPr>
              <a:t>anesinin </a:t>
            </a:r>
            <a:r>
              <a:rPr lang="en-US" sz="2399" b="1" strike="noStrike">
                <a:solidFill>
                  <a:srgbClr val="F2F2F0"/>
                </a:solidFill>
                <a:latin typeface="Arial Bold"/>
                <a:ea typeface="Arial Bold"/>
                <a:cs typeface="Arial Bold"/>
                <a:sym typeface="Arial Bold"/>
              </a:rPr>
              <a:t>CascadeClassifier</a:t>
            </a:r>
            <a:r>
              <a:rPr lang="en-US" sz="2399" strike="noStrike">
                <a:solidFill>
                  <a:srgbClr val="F2F2F0"/>
                </a:solidFill>
                <a:latin typeface="Arial"/>
                <a:ea typeface="Arial"/>
                <a:cs typeface="Arial"/>
                <a:sym typeface="Arial"/>
              </a:rPr>
              <a:t> aracı kullanılarak yüzler tespit edilir.</a:t>
            </a:r>
          </a:p>
        </p:txBody>
      </p:sp>
      <p:sp>
        <p:nvSpPr>
          <p:cNvPr id="23" name="TextBox 23"/>
          <p:cNvSpPr txBox="1"/>
          <p:nvPr/>
        </p:nvSpPr>
        <p:spPr>
          <a:xfrm>
            <a:off x="5031654" y="5737350"/>
            <a:ext cx="3364925" cy="590550"/>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2F2F0"/>
                </a:solidFill>
                <a:latin typeface="Arial"/>
                <a:ea typeface="Arial"/>
                <a:cs typeface="Arial"/>
                <a:sym typeface="Arial"/>
              </a:rPr>
              <a:t>Yüz Tespiti</a:t>
            </a:r>
          </a:p>
        </p:txBody>
      </p:sp>
      <p:grpSp>
        <p:nvGrpSpPr>
          <p:cNvPr id="24" name="Group 24"/>
          <p:cNvGrpSpPr/>
          <p:nvPr/>
        </p:nvGrpSpPr>
        <p:grpSpPr>
          <a:xfrm>
            <a:off x="13509218" y="5804025"/>
            <a:ext cx="3750082" cy="2828546"/>
            <a:chOff x="0" y="0"/>
            <a:chExt cx="5000109" cy="3771394"/>
          </a:xfrm>
        </p:grpSpPr>
        <p:sp>
          <p:nvSpPr>
            <p:cNvPr id="25" name="TextBox 25"/>
            <p:cNvSpPr txBox="1"/>
            <p:nvPr/>
          </p:nvSpPr>
          <p:spPr>
            <a:xfrm>
              <a:off x="0" y="963424"/>
              <a:ext cx="5000109" cy="2807970"/>
            </a:xfrm>
            <a:prstGeom prst="rect">
              <a:avLst/>
            </a:prstGeom>
          </p:spPr>
          <p:txBody>
            <a:bodyPr lIns="0" tIns="0" rIns="0" bIns="0" rtlCol="0" anchor="t">
              <a:spAutoFit/>
            </a:bodyPr>
            <a:lstStyle/>
            <a:p>
              <a:pPr marL="0" lvl="0" indent="0" algn="just">
                <a:lnSpc>
                  <a:spcPts val="3359"/>
                </a:lnSpc>
                <a:spcBef>
                  <a:spcPct val="0"/>
                </a:spcBef>
              </a:pPr>
              <a:r>
                <a:rPr lang="en-US" sz="2399">
                  <a:solidFill>
                    <a:srgbClr val="FFFFFF"/>
                  </a:solidFill>
                  <a:latin typeface="Arial"/>
                  <a:ea typeface="Arial"/>
                  <a:cs typeface="Arial"/>
                  <a:sym typeface="Arial"/>
                </a:rPr>
                <a:t>Elde edilen son 100 karenin 50'sinden fazlası hangi ağırlıklı duyguya aitse, sonuç o duygu olarak değerlendirilir.</a:t>
              </a:r>
            </a:p>
          </p:txBody>
        </p:sp>
        <p:sp>
          <p:nvSpPr>
            <p:cNvPr id="26" name="TextBox 26"/>
            <p:cNvSpPr txBox="1"/>
            <p:nvPr/>
          </p:nvSpPr>
          <p:spPr>
            <a:xfrm>
              <a:off x="0" y="-66675"/>
              <a:ext cx="5000109" cy="765175"/>
            </a:xfrm>
            <a:prstGeom prst="rect">
              <a:avLst/>
            </a:prstGeom>
          </p:spPr>
          <p:txBody>
            <a:bodyPr lIns="0" tIns="0" rIns="0" bIns="0" rtlCol="0" anchor="t">
              <a:spAutoFit/>
            </a:bodyPr>
            <a:lstStyle/>
            <a:p>
              <a:pPr marL="0" lvl="0" indent="0" algn="l">
                <a:lnSpc>
                  <a:spcPts val="4199"/>
                </a:lnSpc>
                <a:spcBef>
                  <a:spcPct val="0"/>
                </a:spcBef>
              </a:pPr>
              <a:r>
                <a:rPr lang="en-US" sz="3499" spc="171">
                  <a:solidFill>
                    <a:srgbClr val="FFFFFF"/>
                  </a:solidFill>
                  <a:latin typeface="Arial"/>
                  <a:ea typeface="Arial"/>
                  <a:cs typeface="Arial"/>
                  <a:sym typeface="Arial"/>
                </a:rPr>
                <a:t>Sonuç</a:t>
              </a:r>
            </a:p>
          </p:txBody>
        </p:sp>
      </p:grpSp>
      <p:sp>
        <p:nvSpPr>
          <p:cNvPr id="27" name="TextBox 27"/>
          <p:cNvSpPr txBox="1"/>
          <p:nvPr/>
        </p:nvSpPr>
        <p:spPr>
          <a:xfrm>
            <a:off x="858282" y="8718239"/>
            <a:ext cx="254318" cy="641973"/>
          </a:xfrm>
          <a:prstGeom prst="rect">
            <a:avLst/>
          </a:prstGeom>
        </p:spPr>
        <p:txBody>
          <a:bodyPr lIns="0" tIns="0" rIns="0" bIns="0" rtlCol="0" anchor="t">
            <a:spAutoFit/>
          </a:bodyPr>
          <a:lstStyle/>
          <a:p>
            <a:pPr algn="ctr">
              <a:lnSpc>
                <a:spcPts val="5040"/>
              </a:lnSpc>
            </a:pPr>
            <a:r>
              <a:rPr lang="en-US" sz="3600" b="1">
                <a:solidFill>
                  <a:srgbClr val="0A122B"/>
                </a:solidFill>
                <a:latin typeface="Arimo Bold"/>
                <a:ea typeface="Arimo Bold"/>
                <a:cs typeface="Arimo Bold"/>
                <a:sym typeface="Arimo Bold"/>
              </a:rPr>
              <a:t>1</a:t>
            </a:r>
          </a:p>
        </p:txBody>
      </p:sp>
      <p:sp>
        <p:nvSpPr>
          <p:cNvPr id="28" name="TextBox 28"/>
          <p:cNvSpPr txBox="1"/>
          <p:nvPr/>
        </p:nvSpPr>
        <p:spPr>
          <a:xfrm>
            <a:off x="5175416" y="8711009"/>
            <a:ext cx="254318" cy="641973"/>
          </a:xfrm>
          <a:prstGeom prst="rect">
            <a:avLst/>
          </a:prstGeom>
        </p:spPr>
        <p:txBody>
          <a:bodyPr lIns="0" tIns="0" rIns="0" bIns="0" rtlCol="0" anchor="t">
            <a:spAutoFit/>
          </a:bodyPr>
          <a:lstStyle/>
          <a:p>
            <a:pPr algn="ctr">
              <a:lnSpc>
                <a:spcPts val="5040"/>
              </a:lnSpc>
            </a:pPr>
            <a:r>
              <a:rPr lang="en-US" sz="3600" b="1">
                <a:solidFill>
                  <a:srgbClr val="0A122B"/>
                </a:solidFill>
                <a:latin typeface="Arimo Bold"/>
                <a:ea typeface="Arimo Bold"/>
                <a:cs typeface="Arimo Bold"/>
                <a:sym typeface="Arimo Bold"/>
              </a:rPr>
              <a:t>2</a:t>
            </a:r>
          </a:p>
        </p:txBody>
      </p:sp>
      <p:sp>
        <p:nvSpPr>
          <p:cNvPr id="29" name="TextBox 29"/>
          <p:cNvSpPr txBox="1"/>
          <p:nvPr/>
        </p:nvSpPr>
        <p:spPr>
          <a:xfrm>
            <a:off x="9492840" y="8703780"/>
            <a:ext cx="254318" cy="641973"/>
          </a:xfrm>
          <a:prstGeom prst="rect">
            <a:avLst/>
          </a:prstGeom>
        </p:spPr>
        <p:txBody>
          <a:bodyPr lIns="0" tIns="0" rIns="0" bIns="0" rtlCol="0" anchor="t">
            <a:spAutoFit/>
          </a:bodyPr>
          <a:lstStyle/>
          <a:p>
            <a:pPr algn="ctr">
              <a:lnSpc>
                <a:spcPts val="5040"/>
              </a:lnSpc>
            </a:pPr>
            <a:r>
              <a:rPr lang="en-US" sz="3600" b="1">
                <a:solidFill>
                  <a:srgbClr val="0A122B"/>
                </a:solidFill>
                <a:latin typeface="Arimo Bold"/>
                <a:ea typeface="Arimo Bold"/>
                <a:cs typeface="Arimo Bold"/>
                <a:sym typeface="Arimo Bold"/>
              </a:rPr>
              <a:t>3</a:t>
            </a:r>
          </a:p>
        </p:txBody>
      </p:sp>
      <p:sp>
        <p:nvSpPr>
          <p:cNvPr id="30" name="TextBox 30"/>
          <p:cNvSpPr txBox="1"/>
          <p:nvPr/>
        </p:nvSpPr>
        <p:spPr>
          <a:xfrm>
            <a:off x="13653125" y="8696550"/>
            <a:ext cx="254318" cy="641973"/>
          </a:xfrm>
          <a:prstGeom prst="rect">
            <a:avLst/>
          </a:prstGeom>
        </p:spPr>
        <p:txBody>
          <a:bodyPr lIns="0" tIns="0" rIns="0" bIns="0" rtlCol="0" anchor="t">
            <a:spAutoFit/>
          </a:bodyPr>
          <a:lstStyle/>
          <a:p>
            <a:pPr algn="ctr">
              <a:lnSpc>
                <a:spcPts val="5040"/>
              </a:lnSpc>
            </a:pPr>
            <a:r>
              <a:rPr lang="en-US" sz="3600" b="1">
                <a:solidFill>
                  <a:srgbClr val="0A122B"/>
                </a:solidFill>
                <a:latin typeface="Arimo Bold"/>
                <a:ea typeface="Arimo Bold"/>
                <a:cs typeface="Arimo Bold"/>
                <a:sym typeface="Arimo Bold"/>
              </a:rPr>
              <a:t>4</a:t>
            </a: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AutoShape 2"/>
          <p:cNvSpPr/>
          <p:nvPr/>
        </p:nvSpPr>
        <p:spPr>
          <a:xfrm>
            <a:off x="1028700" y="2438400"/>
            <a:ext cx="8039100" cy="6819900"/>
          </a:xfrm>
          <a:prstGeom prst="rect">
            <a:avLst/>
          </a:prstGeom>
          <a:solidFill>
            <a:srgbClr val="5B4F8A">
              <a:alpha val="89804"/>
            </a:srgbClr>
          </a:solidFill>
        </p:spPr>
        <p:txBody>
          <a:bodyPr/>
          <a:lstStyle/>
          <a:p>
            <a:endParaRPr lang="tr-TR"/>
          </a:p>
        </p:txBody>
      </p:sp>
      <p:sp>
        <p:nvSpPr>
          <p:cNvPr id="3" name="AutoShape 3"/>
          <p:cNvSpPr/>
          <p:nvPr/>
        </p:nvSpPr>
        <p:spPr>
          <a:xfrm>
            <a:off x="9220200" y="2438400"/>
            <a:ext cx="8039100" cy="4647596"/>
          </a:xfrm>
          <a:prstGeom prst="rect">
            <a:avLst/>
          </a:prstGeom>
          <a:solidFill>
            <a:srgbClr val="5B4F8A">
              <a:alpha val="89804"/>
            </a:srgbClr>
          </a:solidFill>
        </p:spPr>
        <p:txBody>
          <a:bodyPr/>
          <a:lstStyle/>
          <a:p>
            <a:endParaRPr lang="tr-TR"/>
          </a:p>
        </p:txBody>
      </p:sp>
      <p:sp>
        <p:nvSpPr>
          <p:cNvPr id="4" name="Freeform 4"/>
          <p:cNvSpPr/>
          <p:nvPr/>
        </p:nvSpPr>
        <p:spPr>
          <a:xfrm>
            <a:off x="4689911" y="2549470"/>
            <a:ext cx="716678" cy="615447"/>
          </a:xfrm>
          <a:custGeom>
            <a:avLst/>
            <a:gdLst/>
            <a:ahLst/>
            <a:cxnLst/>
            <a:rect l="l" t="t" r="r" b="b"/>
            <a:pathLst>
              <a:path w="716678" h="615447">
                <a:moveTo>
                  <a:pt x="0" y="0"/>
                </a:moveTo>
                <a:lnTo>
                  <a:pt x="716678" y="0"/>
                </a:lnTo>
                <a:lnTo>
                  <a:pt x="716678" y="615447"/>
                </a:lnTo>
                <a:lnTo>
                  <a:pt x="0" y="61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5" name="Freeform 5"/>
          <p:cNvSpPr/>
          <p:nvPr/>
        </p:nvSpPr>
        <p:spPr>
          <a:xfrm>
            <a:off x="12828583" y="2702221"/>
            <a:ext cx="822333" cy="772993"/>
          </a:xfrm>
          <a:custGeom>
            <a:avLst/>
            <a:gdLst/>
            <a:ahLst/>
            <a:cxnLst/>
            <a:rect l="l" t="t" r="r" b="b"/>
            <a:pathLst>
              <a:path w="822333" h="772993">
                <a:moveTo>
                  <a:pt x="0" y="0"/>
                </a:moveTo>
                <a:lnTo>
                  <a:pt x="822334" y="0"/>
                </a:lnTo>
                <a:lnTo>
                  <a:pt x="822334" y="772993"/>
                </a:lnTo>
                <a:lnTo>
                  <a:pt x="0" y="7729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6" name="AutoShape 6"/>
          <p:cNvSpPr/>
          <p:nvPr/>
        </p:nvSpPr>
        <p:spPr>
          <a:xfrm>
            <a:off x="9220200" y="7250430"/>
            <a:ext cx="8039100" cy="2007870"/>
          </a:xfrm>
          <a:prstGeom prst="rect">
            <a:avLst/>
          </a:prstGeom>
          <a:solidFill>
            <a:srgbClr val="5B4F8A">
              <a:alpha val="89804"/>
            </a:srgbClr>
          </a:solidFill>
        </p:spPr>
        <p:txBody>
          <a:bodyPr/>
          <a:lstStyle/>
          <a:p>
            <a:endParaRPr lang="tr-TR"/>
          </a:p>
        </p:txBody>
      </p:sp>
      <p:sp>
        <p:nvSpPr>
          <p:cNvPr id="7" name="Freeform 7"/>
          <p:cNvSpPr/>
          <p:nvPr/>
        </p:nvSpPr>
        <p:spPr>
          <a:xfrm>
            <a:off x="9819125" y="7891823"/>
            <a:ext cx="822790" cy="725084"/>
          </a:xfrm>
          <a:custGeom>
            <a:avLst/>
            <a:gdLst/>
            <a:ahLst/>
            <a:cxnLst/>
            <a:rect l="l" t="t" r="r" b="b"/>
            <a:pathLst>
              <a:path w="822790" h="725084">
                <a:moveTo>
                  <a:pt x="0" y="0"/>
                </a:moveTo>
                <a:lnTo>
                  <a:pt x="822791" y="0"/>
                </a:lnTo>
                <a:lnTo>
                  <a:pt x="822791" y="725084"/>
                </a:lnTo>
                <a:lnTo>
                  <a:pt x="0" y="7250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8" name="Freeform 8"/>
          <p:cNvSpPr/>
          <p:nvPr/>
        </p:nvSpPr>
        <p:spPr>
          <a:xfrm>
            <a:off x="13429567" y="7891823"/>
            <a:ext cx="615406" cy="621622"/>
          </a:xfrm>
          <a:custGeom>
            <a:avLst/>
            <a:gdLst/>
            <a:ahLst/>
            <a:cxnLst/>
            <a:rect l="l" t="t" r="r" b="b"/>
            <a:pathLst>
              <a:path w="615406" h="621622">
                <a:moveTo>
                  <a:pt x="0" y="0"/>
                </a:moveTo>
                <a:lnTo>
                  <a:pt x="615406" y="0"/>
                </a:lnTo>
                <a:lnTo>
                  <a:pt x="615406" y="621622"/>
                </a:lnTo>
                <a:lnTo>
                  <a:pt x="0" y="6216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9" name="TextBox 9"/>
          <p:cNvSpPr txBox="1"/>
          <p:nvPr/>
        </p:nvSpPr>
        <p:spPr>
          <a:xfrm>
            <a:off x="1028700" y="1028700"/>
            <a:ext cx="14057800" cy="972185"/>
          </a:xfrm>
          <a:prstGeom prst="rect">
            <a:avLst/>
          </a:prstGeom>
        </p:spPr>
        <p:txBody>
          <a:bodyPr lIns="0" tIns="0" rIns="0" bIns="0" rtlCol="0" anchor="t">
            <a:spAutoFit/>
          </a:bodyPr>
          <a:lstStyle/>
          <a:p>
            <a:pPr marL="0" lvl="0" indent="0" algn="l">
              <a:lnSpc>
                <a:spcPts val="6399"/>
              </a:lnSpc>
            </a:pPr>
            <a:r>
              <a:rPr lang="en-US" sz="6399" b="1" spc="236">
                <a:solidFill>
                  <a:srgbClr val="F1F2F1"/>
                </a:solidFill>
                <a:latin typeface="Arial Bold"/>
                <a:ea typeface="Arial Bold"/>
                <a:cs typeface="Arial Bold"/>
                <a:sym typeface="Arial Bold"/>
              </a:rPr>
              <a:t>Duygu Analizi - Teknik Bilgiler</a:t>
            </a:r>
          </a:p>
        </p:txBody>
      </p:sp>
      <p:sp>
        <p:nvSpPr>
          <p:cNvPr id="10" name="TextBox 10"/>
          <p:cNvSpPr txBox="1"/>
          <p:nvPr/>
        </p:nvSpPr>
        <p:spPr>
          <a:xfrm>
            <a:off x="2862596" y="3264648"/>
            <a:ext cx="4371307" cy="516382"/>
          </a:xfrm>
          <a:prstGeom prst="rect">
            <a:avLst/>
          </a:prstGeom>
        </p:spPr>
        <p:txBody>
          <a:bodyPr lIns="0" tIns="0" rIns="0" bIns="0" rtlCol="0" anchor="t">
            <a:spAutoFit/>
          </a:bodyPr>
          <a:lstStyle/>
          <a:p>
            <a:pPr marL="0" lvl="0" indent="0" algn="ctr">
              <a:lnSpc>
                <a:spcPts val="3476"/>
              </a:lnSpc>
            </a:pPr>
            <a:r>
              <a:rPr lang="en-US" sz="3160" b="1" spc="148">
                <a:solidFill>
                  <a:srgbClr val="FFFFFF"/>
                </a:solidFill>
                <a:latin typeface="Arial Bold"/>
                <a:ea typeface="Arial Bold"/>
                <a:cs typeface="Arial Bold"/>
                <a:sym typeface="Arial Bold"/>
              </a:rPr>
              <a:t>Duygu Analiz Modeli</a:t>
            </a:r>
          </a:p>
        </p:txBody>
      </p:sp>
      <p:sp>
        <p:nvSpPr>
          <p:cNvPr id="11" name="TextBox 11"/>
          <p:cNvSpPr txBox="1"/>
          <p:nvPr/>
        </p:nvSpPr>
        <p:spPr>
          <a:xfrm>
            <a:off x="1712856" y="3897451"/>
            <a:ext cx="6670788" cy="5216271"/>
          </a:xfrm>
          <a:prstGeom prst="rect">
            <a:avLst/>
          </a:prstGeom>
        </p:spPr>
        <p:txBody>
          <a:bodyPr lIns="0" tIns="0" rIns="0" bIns="0" rtlCol="0" anchor="t">
            <a:spAutoFit/>
          </a:bodyPr>
          <a:lstStyle/>
          <a:p>
            <a:pPr algn="just">
              <a:lnSpc>
                <a:spcPts val="2412"/>
              </a:lnSpc>
            </a:pPr>
            <a:r>
              <a:rPr lang="en-US" sz="1800" spc="120">
                <a:solidFill>
                  <a:srgbClr val="E7E7E7"/>
                </a:solidFill>
                <a:latin typeface="Arial"/>
                <a:ea typeface="Arial"/>
                <a:cs typeface="Arial"/>
                <a:sym typeface="Arial"/>
              </a:rPr>
              <a:t>Model eğitimi için gerekli veri setleri hazır olarak </a:t>
            </a:r>
            <a:r>
              <a:rPr lang="en-US" sz="1800" b="1" spc="120">
                <a:solidFill>
                  <a:srgbClr val="FFFFFF"/>
                </a:solidFill>
                <a:latin typeface="Arial Bold"/>
                <a:ea typeface="Arial Bold"/>
                <a:cs typeface="Arial Bold"/>
                <a:sym typeface="Arial Bold"/>
              </a:rPr>
              <a:t>Kaggle'ın Fer2013</a:t>
            </a:r>
            <a:r>
              <a:rPr lang="en-US" sz="1800" spc="120">
                <a:solidFill>
                  <a:srgbClr val="E7E7E7"/>
                </a:solidFill>
                <a:latin typeface="Arial"/>
                <a:ea typeface="Arial"/>
                <a:cs typeface="Arial"/>
                <a:sym typeface="Arial"/>
              </a:rPr>
              <a:t> ve </a:t>
            </a:r>
            <a:r>
              <a:rPr lang="en-US" sz="1800" b="1" spc="120">
                <a:solidFill>
                  <a:srgbClr val="FFFFFF"/>
                </a:solidFill>
                <a:latin typeface="Arial Bold"/>
                <a:ea typeface="Arial Bold"/>
                <a:cs typeface="Arial Bold"/>
                <a:sym typeface="Arial Bold"/>
              </a:rPr>
              <a:t>Hugging Face</a:t>
            </a:r>
            <a:r>
              <a:rPr lang="en-US" sz="1800" spc="120">
                <a:solidFill>
                  <a:srgbClr val="E7E7E7"/>
                </a:solidFill>
                <a:latin typeface="Arial"/>
                <a:ea typeface="Arial"/>
                <a:cs typeface="Arial"/>
                <a:sym typeface="Arial"/>
              </a:rPr>
              <a:t> platformlarından sağlandı. </a:t>
            </a:r>
          </a:p>
          <a:p>
            <a:pPr algn="just">
              <a:lnSpc>
                <a:spcPts val="2412"/>
              </a:lnSpc>
            </a:pPr>
            <a:endParaRPr lang="en-US" sz="1800" spc="120">
              <a:solidFill>
                <a:srgbClr val="E7E7E7"/>
              </a:solidFill>
              <a:latin typeface="Arial"/>
              <a:ea typeface="Arial"/>
              <a:cs typeface="Arial"/>
              <a:sym typeface="Arial"/>
            </a:endParaRPr>
          </a:p>
          <a:p>
            <a:pPr algn="just">
              <a:lnSpc>
                <a:spcPts val="2412"/>
              </a:lnSpc>
            </a:pPr>
            <a:r>
              <a:rPr lang="en-US" sz="1800" strike="noStrike" spc="120">
                <a:solidFill>
                  <a:srgbClr val="E7E7E7"/>
                </a:solidFill>
                <a:latin typeface="Arial"/>
                <a:ea typeface="Arial"/>
                <a:cs typeface="Arial"/>
                <a:sym typeface="Arial"/>
              </a:rPr>
              <a:t>Modelin eğitiminde temel makine öğrenimi algoritmalarından biri olan </a:t>
            </a:r>
            <a:r>
              <a:rPr lang="en-US" sz="1800" b="1" strike="noStrike" spc="120">
                <a:solidFill>
                  <a:srgbClr val="FFFFFF"/>
                </a:solidFill>
                <a:latin typeface="Arial Bold"/>
                <a:ea typeface="Arial Bold"/>
                <a:cs typeface="Arial Bold"/>
                <a:sym typeface="Arial Bold"/>
              </a:rPr>
              <a:t>Convolutional Neural Network (CNN)</a:t>
            </a:r>
            <a:r>
              <a:rPr lang="en-US" sz="1800" strike="noStrike" spc="120">
                <a:solidFill>
                  <a:srgbClr val="E7E7E7"/>
                </a:solidFill>
                <a:latin typeface="Arial"/>
                <a:ea typeface="Arial"/>
                <a:cs typeface="Arial"/>
                <a:sym typeface="Arial"/>
              </a:rPr>
              <a:t> kullanıldı.</a:t>
            </a:r>
          </a:p>
          <a:p>
            <a:pPr algn="just">
              <a:lnSpc>
                <a:spcPts val="2412"/>
              </a:lnSpc>
            </a:pPr>
            <a:endParaRPr lang="en-US" sz="1800" strike="noStrike" spc="120">
              <a:solidFill>
                <a:srgbClr val="E7E7E7"/>
              </a:solidFill>
              <a:latin typeface="Arial"/>
              <a:ea typeface="Arial"/>
              <a:cs typeface="Arial"/>
              <a:sym typeface="Arial"/>
            </a:endParaRPr>
          </a:p>
          <a:p>
            <a:pPr algn="just">
              <a:lnSpc>
                <a:spcPts val="2412"/>
              </a:lnSpc>
            </a:pPr>
            <a:r>
              <a:rPr lang="en-US" sz="1800" strike="noStrike" spc="120">
                <a:solidFill>
                  <a:srgbClr val="E7E7E7"/>
                </a:solidFill>
                <a:latin typeface="Arial"/>
                <a:ea typeface="Arial"/>
                <a:cs typeface="Arial"/>
                <a:sym typeface="Arial"/>
              </a:rPr>
              <a:t>Oluşturulan model, performansını optimize etmek için bir optimizasyon algoritması </a:t>
            </a:r>
            <a:r>
              <a:rPr lang="en-US" sz="1800" b="1" strike="noStrike" spc="120">
                <a:solidFill>
                  <a:srgbClr val="FFFFFF"/>
                </a:solidFill>
                <a:latin typeface="Arial Bold"/>
                <a:ea typeface="Arial Bold"/>
                <a:cs typeface="Arial Bold"/>
                <a:sym typeface="Arial Bold"/>
              </a:rPr>
              <a:t>('adam')</a:t>
            </a:r>
            <a:r>
              <a:rPr lang="en-US" sz="1800" strike="noStrike" spc="120">
                <a:solidFill>
                  <a:srgbClr val="E7E7E7"/>
                </a:solidFill>
                <a:latin typeface="Arial"/>
                <a:ea typeface="Arial"/>
                <a:cs typeface="Arial"/>
                <a:sym typeface="Arial"/>
              </a:rPr>
              <a:t>, kaybı ölçmek için bir fonksiyon </a:t>
            </a:r>
            <a:r>
              <a:rPr lang="en-US" sz="1800" b="1" strike="noStrike" spc="120">
                <a:solidFill>
                  <a:srgbClr val="FFFFFF"/>
                </a:solidFill>
                <a:latin typeface="Arial Bold"/>
                <a:ea typeface="Arial Bold"/>
                <a:cs typeface="Arial Bold"/>
                <a:sym typeface="Arial Bold"/>
              </a:rPr>
              <a:t>('categorical_crossentropy')</a:t>
            </a:r>
            <a:r>
              <a:rPr lang="en-US" sz="1800" strike="noStrike" spc="120">
                <a:solidFill>
                  <a:srgbClr val="E7E7E7"/>
                </a:solidFill>
                <a:latin typeface="Arial"/>
                <a:ea typeface="Arial"/>
                <a:cs typeface="Arial"/>
                <a:sym typeface="Arial"/>
              </a:rPr>
              <a:t> ve değerlendirme için bir metrik </a:t>
            </a:r>
            <a:r>
              <a:rPr lang="en-US" sz="1800" b="1" strike="noStrike" spc="120">
                <a:solidFill>
                  <a:srgbClr val="FFFFFF"/>
                </a:solidFill>
                <a:latin typeface="Arial Bold"/>
                <a:ea typeface="Arial Bold"/>
                <a:cs typeface="Arial Bold"/>
                <a:sym typeface="Arial Bold"/>
              </a:rPr>
              <a:t>('accuracy')</a:t>
            </a:r>
            <a:r>
              <a:rPr lang="en-US" sz="1800" strike="noStrike" spc="120">
                <a:solidFill>
                  <a:srgbClr val="E7E7E7"/>
                </a:solidFill>
                <a:latin typeface="Arial"/>
                <a:ea typeface="Arial"/>
                <a:cs typeface="Arial"/>
                <a:sym typeface="Arial"/>
              </a:rPr>
              <a:t> ile desteklendi.</a:t>
            </a:r>
          </a:p>
          <a:p>
            <a:pPr algn="just">
              <a:lnSpc>
                <a:spcPts val="2412"/>
              </a:lnSpc>
            </a:pPr>
            <a:endParaRPr lang="en-US" sz="1800" strike="noStrike" spc="120">
              <a:solidFill>
                <a:srgbClr val="E7E7E7"/>
              </a:solidFill>
              <a:latin typeface="Arial"/>
              <a:ea typeface="Arial"/>
              <a:cs typeface="Arial"/>
              <a:sym typeface="Arial"/>
            </a:endParaRPr>
          </a:p>
          <a:p>
            <a:pPr algn="just">
              <a:lnSpc>
                <a:spcPts val="2412"/>
              </a:lnSpc>
            </a:pPr>
            <a:r>
              <a:rPr lang="en-US" sz="1800" strike="noStrike" spc="120">
                <a:solidFill>
                  <a:srgbClr val="E7E7E7"/>
                </a:solidFill>
                <a:latin typeface="Arial"/>
                <a:ea typeface="Arial"/>
                <a:cs typeface="Arial"/>
                <a:sym typeface="Arial"/>
              </a:rPr>
              <a:t>Hazırlanan veri ve geri çağrı fonksiyonları (en iyi ağırlıkları kaydetme ve erken durdurma) kullanılarak model, belirtilen sayıda </a:t>
            </a:r>
            <a:r>
              <a:rPr lang="en-US" sz="1800" b="1" strike="noStrike" spc="120">
                <a:solidFill>
                  <a:srgbClr val="FFFFFF"/>
                </a:solidFill>
                <a:latin typeface="Arial Bold"/>
                <a:ea typeface="Arial Bold"/>
                <a:cs typeface="Arial Bold"/>
                <a:sym typeface="Arial Bold"/>
              </a:rPr>
              <a:t>epoch</a:t>
            </a:r>
            <a:r>
              <a:rPr lang="en-US" sz="1800" strike="noStrike" spc="120">
                <a:solidFill>
                  <a:srgbClr val="FFFFFF"/>
                </a:solidFill>
                <a:latin typeface="Arial"/>
                <a:ea typeface="Arial"/>
                <a:cs typeface="Arial"/>
                <a:sym typeface="Arial"/>
              </a:rPr>
              <a:t> </a:t>
            </a:r>
            <a:r>
              <a:rPr lang="en-US" sz="1800" strike="noStrike" spc="120">
                <a:solidFill>
                  <a:srgbClr val="E7E7E7"/>
                </a:solidFill>
                <a:latin typeface="Arial"/>
                <a:ea typeface="Arial"/>
                <a:cs typeface="Arial"/>
                <a:sym typeface="Arial"/>
              </a:rPr>
              <a:t>boyunca eğitildi ve performansı test verisi üzerinde denendi.</a:t>
            </a:r>
          </a:p>
        </p:txBody>
      </p:sp>
      <p:sp>
        <p:nvSpPr>
          <p:cNvPr id="12" name="TextBox 12"/>
          <p:cNvSpPr txBox="1"/>
          <p:nvPr/>
        </p:nvSpPr>
        <p:spPr>
          <a:xfrm>
            <a:off x="11778198" y="3766947"/>
            <a:ext cx="2923105" cy="516382"/>
          </a:xfrm>
          <a:prstGeom prst="rect">
            <a:avLst/>
          </a:prstGeom>
        </p:spPr>
        <p:txBody>
          <a:bodyPr lIns="0" tIns="0" rIns="0" bIns="0" rtlCol="0" anchor="t">
            <a:spAutoFit/>
          </a:bodyPr>
          <a:lstStyle/>
          <a:p>
            <a:pPr marL="0" lvl="0" indent="0" algn="ctr">
              <a:lnSpc>
                <a:spcPts val="3476"/>
              </a:lnSpc>
            </a:pPr>
            <a:r>
              <a:rPr lang="en-US" sz="3160" b="1" spc="148">
                <a:solidFill>
                  <a:srgbClr val="FFFFFF"/>
                </a:solidFill>
                <a:latin typeface="Arial Bold"/>
                <a:ea typeface="Arial Bold"/>
                <a:cs typeface="Arial Bold"/>
                <a:sym typeface="Arial Bold"/>
              </a:rPr>
              <a:t>Yüz Tespiti</a:t>
            </a:r>
          </a:p>
        </p:txBody>
      </p:sp>
      <p:sp>
        <p:nvSpPr>
          <p:cNvPr id="13" name="TextBox 13"/>
          <p:cNvSpPr txBox="1"/>
          <p:nvPr/>
        </p:nvSpPr>
        <p:spPr>
          <a:xfrm>
            <a:off x="9740409" y="4341495"/>
            <a:ext cx="6670788" cy="2908935"/>
          </a:xfrm>
          <a:prstGeom prst="rect">
            <a:avLst/>
          </a:prstGeom>
        </p:spPr>
        <p:txBody>
          <a:bodyPr lIns="0" tIns="0" rIns="0" bIns="0" rtlCol="0" anchor="t">
            <a:spAutoFit/>
          </a:bodyPr>
          <a:lstStyle/>
          <a:p>
            <a:pPr marL="0" lvl="0" indent="0" algn="just">
              <a:lnSpc>
                <a:spcPts val="2880"/>
              </a:lnSpc>
            </a:pPr>
            <a:r>
              <a:rPr lang="en-US" sz="1800" b="1" spc="120">
                <a:solidFill>
                  <a:srgbClr val="FFFFFF"/>
                </a:solidFill>
                <a:latin typeface="Arial Bold"/>
                <a:ea typeface="Arial Bold"/>
                <a:cs typeface="Arial Bold"/>
                <a:sym typeface="Arial Bold"/>
              </a:rPr>
              <a:t>CascadeClassifier:</a:t>
            </a:r>
            <a:r>
              <a:rPr lang="en-US" sz="1800" spc="120">
                <a:solidFill>
                  <a:srgbClr val="FFFFFF"/>
                </a:solidFill>
                <a:latin typeface="Arial"/>
                <a:ea typeface="Arial"/>
                <a:cs typeface="Arial"/>
                <a:sym typeface="Arial"/>
              </a:rPr>
              <a:t> </a:t>
            </a:r>
            <a:r>
              <a:rPr lang="en-US" sz="1800" spc="120">
                <a:solidFill>
                  <a:srgbClr val="E7E7E7"/>
                </a:solidFill>
                <a:latin typeface="Arial"/>
                <a:ea typeface="Arial"/>
                <a:cs typeface="Arial"/>
                <a:sym typeface="Arial"/>
              </a:rPr>
              <a:t>OpenCV'de nesne tespiti için kullanılan, eğitilmiş sınıflandırıcıların kademeli yapısını içeren bir araçtır. Genelde yüz tespiti için kullanılır.</a:t>
            </a:r>
          </a:p>
          <a:p>
            <a:pPr marL="0" lvl="0" indent="0" algn="just">
              <a:lnSpc>
                <a:spcPts val="2880"/>
              </a:lnSpc>
            </a:pPr>
            <a:endParaRPr lang="en-US" sz="1800" spc="120">
              <a:solidFill>
                <a:srgbClr val="E7E7E7"/>
              </a:solidFill>
              <a:latin typeface="Arial"/>
              <a:ea typeface="Arial"/>
              <a:cs typeface="Arial"/>
              <a:sym typeface="Arial"/>
            </a:endParaRPr>
          </a:p>
          <a:p>
            <a:pPr marL="0" lvl="0" indent="0" algn="just">
              <a:lnSpc>
                <a:spcPts val="2880"/>
              </a:lnSpc>
            </a:pPr>
            <a:r>
              <a:rPr lang="en-US" sz="1800" b="1" spc="120">
                <a:solidFill>
                  <a:srgbClr val="FFFFFF"/>
                </a:solidFill>
                <a:latin typeface="Arial Bold"/>
                <a:ea typeface="Arial Bold"/>
                <a:cs typeface="Arial Bold"/>
                <a:sym typeface="Arial Bold"/>
              </a:rPr>
              <a:t>haarcascade_frontalface_default.xml:</a:t>
            </a:r>
            <a:r>
              <a:rPr lang="en-US" sz="1800" spc="120">
                <a:solidFill>
                  <a:srgbClr val="E7E7E7"/>
                </a:solidFill>
                <a:latin typeface="Arial"/>
                <a:ea typeface="Arial"/>
                <a:cs typeface="Arial"/>
                <a:sym typeface="Arial"/>
              </a:rPr>
              <a:t> Ön yüzden görünen yüzleri tespit etmek için eğitilmiş bir Cascade Classifier modelinin veri dosyasıdır.</a:t>
            </a:r>
          </a:p>
          <a:p>
            <a:pPr marL="0" lvl="0" indent="0" algn="ctr">
              <a:lnSpc>
                <a:spcPts val="2880"/>
              </a:lnSpc>
            </a:pPr>
            <a:endParaRPr lang="en-US" sz="1800" spc="120">
              <a:solidFill>
                <a:srgbClr val="E7E7E7"/>
              </a:solidFill>
              <a:latin typeface="Arial"/>
              <a:ea typeface="Arial"/>
              <a:cs typeface="Arial"/>
              <a:sym typeface="Arial"/>
            </a:endParaRPr>
          </a:p>
        </p:txBody>
      </p:sp>
      <p:sp>
        <p:nvSpPr>
          <p:cNvPr id="14" name="TextBox 14"/>
          <p:cNvSpPr txBox="1"/>
          <p:nvPr/>
        </p:nvSpPr>
        <p:spPr>
          <a:xfrm>
            <a:off x="10506462" y="7976235"/>
            <a:ext cx="2923105" cy="537210"/>
          </a:xfrm>
          <a:prstGeom prst="rect">
            <a:avLst/>
          </a:prstGeom>
        </p:spPr>
        <p:txBody>
          <a:bodyPr lIns="0" tIns="0" rIns="0" bIns="0" rtlCol="0" anchor="t">
            <a:spAutoFit/>
          </a:bodyPr>
          <a:lstStyle/>
          <a:p>
            <a:pPr marL="0" lvl="0" indent="0" algn="ctr">
              <a:lnSpc>
                <a:spcPts val="1980"/>
              </a:lnSpc>
            </a:pPr>
            <a:r>
              <a:rPr lang="en-US" sz="1800" b="1" spc="84">
                <a:solidFill>
                  <a:srgbClr val="F1F2F1"/>
                </a:solidFill>
                <a:latin typeface="Arial Bold"/>
                <a:ea typeface="Arial Bold"/>
                <a:cs typeface="Arial Bold"/>
                <a:sym typeface="Arial Bold"/>
              </a:rPr>
              <a:t>OpenCV - Görüntü İşleme</a:t>
            </a:r>
          </a:p>
        </p:txBody>
      </p:sp>
      <p:sp>
        <p:nvSpPr>
          <p:cNvPr id="15" name="TextBox 15"/>
          <p:cNvSpPr txBox="1"/>
          <p:nvPr/>
        </p:nvSpPr>
        <p:spPr>
          <a:xfrm>
            <a:off x="13737270" y="7976235"/>
            <a:ext cx="2923105" cy="537210"/>
          </a:xfrm>
          <a:prstGeom prst="rect">
            <a:avLst/>
          </a:prstGeom>
        </p:spPr>
        <p:txBody>
          <a:bodyPr lIns="0" tIns="0" rIns="0" bIns="0" rtlCol="0" anchor="t">
            <a:spAutoFit/>
          </a:bodyPr>
          <a:lstStyle/>
          <a:p>
            <a:pPr algn="ctr">
              <a:lnSpc>
                <a:spcPts val="1980"/>
              </a:lnSpc>
            </a:pPr>
            <a:r>
              <a:rPr lang="en-US" sz="1800" b="1" spc="84">
                <a:solidFill>
                  <a:srgbClr val="F1F2F1"/>
                </a:solidFill>
                <a:latin typeface="Arial Bold"/>
                <a:ea typeface="Arial Bold"/>
                <a:cs typeface="Arial Bold"/>
                <a:sym typeface="Arial Bold"/>
              </a:rPr>
              <a:t>pyGame - Ses </a:t>
            </a:r>
          </a:p>
          <a:p>
            <a:pPr marL="0" lvl="0" indent="0" algn="ctr">
              <a:lnSpc>
                <a:spcPts val="1980"/>
              </a:lnSpc>
            </a:pPr>
            <a:r>
              <a:rPr lang="en-US" sz="1800" b="1" spc="84">
                <a:solidFill>
                  <a:srgbClr val="F1F2F1"/>
                </a:solidFill>
                <a:latin typeface="Arial Bold"/>
                <a:ea typeface="Arial Bold"/>
                <a:cs typeface="Arial Bold"/>
                <a:sym typeface="Arial Bold"/>
              </a:rPr>
              <a:t>İşlemleri</a:t>
            </a: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0E40"/>
        </a:solidFill>
        <a:effectLst/>
      </p:bgPr>
    </p:bg>
    <p:spTree>
      <p:nvGrpSpPr>
        <p:cNvPr id="1" name=""/>
        <p:cNvGrpSpPr/>
        <p:nvPr/>
      </p:nvGrpSpPr>
      <p:grpSpPr>
        <a:xfrm>
          <a:off x="0" y="0"/>
          <a:ext cx="0" cy="0"/>
          <a:chOff x="0" y="0"/>
          <a:chExt cx="0" cy="0"/>
        </a:xfrm>
      </p:grpSpPr>
      <p:sp>
        <p:nvSpPr>
          <p:cNvPr id="2" name="TextBox 2"/>
          <p:cNvSpPr txBox="1"/>
          <p:nvPr/>
        </p:nvSpPr>
        <p:spPr>
          <a:xfrm>
            <a:off x="1092061" y="2897041"/>
            <a:ext cx="9233250" cy="4388143"/>
          </a:xfrm>
          <a:prstGeom prst="rect">
            <a:avLst/>
          </a:prstGeom>
        </p:spPr>
        <p:txBody>
          <a:bodyPr lIns="0" tIns="0" rIns="0" bIns="0" rtlCol="0" anchor="t">
            <a:spAutoFit/>
          </a:bodyPr>
          <a:lstStyle/>
          <a:p>
            <a:pPr algn="l">
              <a:lnSpc>
                <a:spcPts val="10951"/>
              </a:lnSpc>
            </a:pPr>
            <a:r>
              <a:rPr lang="en-US" sz="9857" spc="364">
                <a:solidFill>
                  <a:srgbClr val="F6F6F7"/>
                </a:solidFill>
                <a:latin typeface="Arial"/>
                <a:ea typeface="Arial"/>
                <a:cs typeface="Arial"/>
                <a:sym typeface="Arial"/>
              </a:rPr>
              <a:t>Dinlediğiniz İçin </a:t>
            </a:r>
          </a:p>
          <a:p>
            <a:pPr algn="l">
              <a:lnSpc>
                <a:spcPts val="10951"/>
              </a:lnSpc>
            </a:pPr>
            <a:r>
              <a:rPr lang="en-US" sz="9857" b="1" spc="364">
                <a:solidFill>
                  <a:srgbClr val="F6F6F7"/>
                </a:solidFill>
                <a:latin typeface="Arial Bold"/>
                <a:ea typeface="Arial Bold"/>
                <a:cs typeface="Arial Bold"/>
                <a:sym typeface="Arial Bold"/>
              </a:rPr>
              <a:t>Teşekkürler !</a:t>
            </a:r>
          </a:p>
        </p:txBody>
      </p:sp>
      <p:grpSp>
        <p:nvGrpSpPr>
          <p:cNvPr id="3" name="Group 3"/>
          <p:cNvGrpSpPr/>
          <p:nvPr/>
        </p:nvGrpSpPr>
        <p:grpSpPr>
          <a:xfrm>
            <a:off x="1092061" y="901711"/>
            <a:ext cx="1275847" cy="1275847"/>
            <a:chOff x="0" y="0"/>
            <a:chExt cx="1701129" cy="1701129"/>
          </a:xfrm>
        </p:grpSpPr>
        <p:grpSp>
          <p:nvGrpSpPr>
            <p:cNvPr id="4" name="Group 4"/>
            <p:cNvGrpSpPr/>
            <p:nvPr/>
          </p:nvGrpSpPr>
          <p:grpSpPr>
            <a:xfrm>
              <a:off x="0" y="0"/>
              <a:ext cx="1701129" cy="17011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tr-TR"/>
              </a:p>
            </p:txBody>
          </p:sp>
          <p:sp>
            <p:nvSpPr>
              <p:cNvPr id="6" name="TextBox 6"/>
              <p:cNvSpPr txBox="1"/>
              <p:nvPr/>
            </p:nvSpPr>
            <p:spPr>
              <a:xfrm>
                <a:off x="76200" y="-19050"/>
                <a:ext cx="660400" cy="755650"/>
              </a:xfrm>
              <a:prstGeom prst="rect">
                <a:avLst/>
              </a:prstGeom>
            </p:spPr>
            <p:txBody>
              <a:bodyPr lIns="50800" tIns="50800" rIns="50800" bIns="50800" rtlCol="0" anchor="ctr"/>
              <a:lstStyle/>
              <a:p>
                <a:pPr algn="ctr">
                  <a:lnSpc>
                    <a:spcPts val="3360"/>
                  </a:lnSpc>
                </a:pPr>
                <a:endParaRPr/>
              </a:p>
            </p:txBody>
          </p:sp>
        </p:grpSp>
        <p:sp>
          <p:nvSpPr>
            <p:cNvPr id="7" name="Freeform 7"/>
            <p:cNvSpPr/>
            <p:nvPr/>
          </p:nvSpPr>
          <p:spPr>
            <a:xfrm>
              <a:off x="44146" y="44146"/>
              <a:ext cx="1612837" cy="1612837"/>
            </a:xfrm>
            <a:custGeom>
              <a:avLst/>
              <a:gdLst/>
              <a:ahLst/>
              <a:cxnLst/>
              <a:rect l="l" t="t" r="r" b="b"/>
              <a:pathLst>
                <a:path w="1612837" h="1612837">
                  <a:moveTo>
                    <a:pt x="0" y="0"/>
                  </a:moveTo>
                  <a:lnTo>
                    <a:pt x="1612837" y="0"/>
                  </a:lnTo>
                  <a:lnTo>
                    <a:pt x="1612837" y="1612837"/>
                  </a:lnTo>
                  <a:lnTo>
                    <a:pt x="0" y="1612837"/>
                  </a:lnTo>
                  <a:lnTo>
                    <a:pt x="0" y="0"/>
                  </a:lnTo>
                  <a:close/>
                </a:path>
              </a:pathLst>
            </a:custGeom>
            <a:blipFill>
              <a:blip r:embed="rId2"/>
              <a:stretch>
                <a:fillRect/>
              </a:stretch>
            </a:blipFill>
          </p:spPr>
          <p:txBody>
            <a:bodyPr/>
            <a:lstStyle/>
            <a:p>
              <a:endParaRPr lang="tr-TR"/>
            </a:p>
          </p:txBody>
        </p:sp>
      </p:grpSp>
      <p:sp>
        <p:nvSpPr>
          <p:cNvPr id="8" name="TextBox 8"/>
          <p:cNvSpPr txBox="1"/>
          <p:nvPr/>
        </p:nvSpPr>
        <p:spPr>
          <a:xfrm>
            <a:off x="1092061" y="8717167"/>
            <a:ext cx="6495554" cy="541133"/>
          </a:xfrm>
          <a:prstGeom prst="rect">
            <a:avLst/>
          </a:prstGeom>
        </p:spPr>
        <p:txBody>
          <a:bodyPr lIns="0" tIns="0" rIns="0" bIns="0" rtlCol="0" anchor="t">
            <a:spAutoFit/>
          </a:bodyPr>
          <a:lstStyle/>
          <a:p>
            <a:pPr algn="l">
              <a:lnSpc>
                <a:spcPts val="4247"/>
              </a:lnSpc>
            </a:pPr>
            <a:r>
              <a:rPr lang="en-US" sz="3527" b="1" spc="144" dirty="0">
                <a:solidFill>
                  <a:srgbClr val="F6F6F7"/>
                </a:solidFill>
                <a:latin typeface="Raleway Bold"/>
                <a:ea typeface="Raleway Bold"/>
                <a:cs typeface="Raleway Bold"/>
                <a:sym typeface="Raleway Bold"/>
              </a:rPr>
              <a:t>Baran Kanat</a:t>
            </a:r>
          </a:p>
        </p:txBody>
      </p:sp>
      <p:sp>
        <p:nvSpPr>
          <p:cNvPr id="9" name="TextBox 9"/>
          <p:cNvSpPr txBox="1"/>
          <p:nvPr/>
        </p:nvSpPr>
        <p:spPr>
          <a:xfrm>
            <a:off x="2580134" y="997605"/>
            <a:ext cx="5306935" cy="1074533"/>
          </a:xfrm>
          <a:prstGeom prst="rect">
            <a:avLst/>
          </a:prstGeom>
        </p:spPr>
        <p:txBody>
          <a:bodyPr lIns="0" tIns="0" rIns="0" bIns="0" rtlCol="0" anchor="t">
            <a:spAutoFit/>
          </a:bodyPr>
          <a:lstStyle/>
          <a:p>
            <a:pPr algn="l">
              <a:lnSpc>
                <a:spcPts val="4247"/>
              </a:lnSpc>
            </a:pPr>
            <a:r>
              <a:rPr lang="en-US" sz="3527" b="1" spc="144">
                <a:solidFill>
                  <a:srgbClr val="F6F6F7"/>
                </a:solidFill>
                <a:latin typeface="Raleway Bold"/>
                <a:ea typeface="Raleway Bold"/>
                <a:cs typeface="Raleway Bold"/>
                <a:sym typeface="Raleway Bold"/>
              </a:rPr>
              <a:t>Görüntü İşlemeye Giriş</a:t>
            </a:r>
          </a:p>
          <a:p>
            <a:pPr algn="l">
              <a:lnSpc>
                <a:spcPts val="4247"/>
              </a:lnSpc>
            </a:pPr>
            <a:r>
              <a:rPr lang="en-US" sz="3527" spc="144">
                <a:solidFill>
                  <a:srgbClr val="F6F6F7"/>
                </a:solidFill>
                <a:latin typeface="Raleway"/>
                <a:ea typeface="Raleway"/>
                <a:cs typeface="Raleway"/>
                <a:sym typeface="Raleway"/>
              </a:rPr>
              <a:t>Proje Ödevi</a:t>
            </a:r>
          </a:p>
        </p:txBody>
      </p:sp>
    </p:spTree>
  </p:cSld>
  <p:clrMapOvr>
    <a:masterClrMapping/>
  </p:clrMapOvr>
  <p:transition>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520</Words>
  <Application>Microsoft Office PowerPoint</Application>
  <PresentationFormat>Özel</PresentationFormat>
  <Paragraphs>60</Paragraphs>
  <Slides>8</Slides>
  <Notes>0</Notes>
  <HiddenSlides>0</HiddenSlides>
  <MMClips>1</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8</vt:i4>
      </vt:variant>
    </vt:vector>
  </HeadingPairs>
  <TitlesOfParts>
    <vt:vector size="15" baseType="lpstr">
      <vt:lpstr>Arimo Bold</vt:lpstr>
      <vt:lpstr>Calibri</vt:lpstr>
      <vt:lpstr>Raleway</vt:lpstr>
      <vt:lpstr>Arial</vt:lpstr>
      <vt:lpstr>Arial Bold</vt:lpstr>
      <vt:lpstr>Raleway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Mavi Modern Yapay Zeka Teknoloji Sunumu</dc:title>
  <cp:lastModifiedBy>BARAN KANAT</cp:lastModifiedBy>
  <cp:revision>2</cp:revision>
  <dcterms:created xsi:type="dcterms:W3CDTF">2006-08-16T00:00:00Z</dcterms:created>
  <dcterms:modified xsi:type="dcterms:W3CDTF">2025-06-28T09:52:02Z</dcterms:modified>
  <dc:identifier>DAGmAFATR6k</dc:identifier>
</cp:coreProperties>
</file>